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0" r:id="rId42"/>
    <p:sldId id="302" r:id="rId43"/>
    <p:sldId id="303" r:id="rId44"/>
    <p:sldId id="304" r:id="rId45"/>
    <p:sldId id="305" r:id="rId46"/>
    <p:sldId id="306" r:id="rId47"/>
    <p:sldId id="307" r:id="rId48"/>
    <p:sldId id="308" r:id="rId49"/>
    <p:sldId id="309" r:id="rId50"/>
    <p:sldId id="311" r:id="rId51"/>
    <p:sldId id="313" r:id="rId52"/>
    <p:sldId id="315" r:id="rId53"/>
    <p:sldId id="316" r:id="rId54"/>
    <p:sldId id="318" r:id="rId55"/>
    <p:sldId id="319" r:id="rId56"/>
    <p:sldId id="320" r:id="rId57"/>
    <p:sldId id="321" r:id="rId5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0" d="100"/>
          <a:sy n="60" d="100"/>
        </p:scale>
        <p:origin x="800" y="2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1681C-DC77-42BA-A1E0-6F3E45B818E6}"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0E574411-CD6C-4434-987F-C036B43E1A83}">
      <dgm:prSet/>
      <dgm:spPr>
        <a:solidFill>
          <a:srgbClr val="00B0F0"/>
        </a:solidFill>
      </dgm:spPr>
      <dgm:t>
        <a:bodyPr/>
        <a:lstStyle/>
        <a:p>
          <a:r>
            <a:rPr lang="zh-CN" dirty="0"/>
            <a:t>因為這就是聖言成了人、天主子成了人子的理由：為使人進入與聖 言共融和領受天主義子的名分後，成為天主的子女</a:t>
          </a:r>
          <a:r>
            <a:rPr lang="zh-CN" altLang="en-US" dirty="0"/>
            <a:t>（圣依肋内 迦</a:t>
          </a:r>
          <a:r>
            <a:rPr lang="en-US" altLang="zh-CN" dirty="0"/>
            <a:t>4</a:t>
          </a:r>
          <a:r>
            <a:rPr lang="zh-CN" altLang="en-US" dirty="0"/>
            <a:t>：</a:t>
          </a:r>
          <a:r>
            <a:rPr lang="en-US" altLang="zh-CN" dirty="0"/>
            <a:t>6</a:t>
          </a:r>
          <a:r>
            <a:rPr lang="zh-CN" altLang="en-US" dirty="0"/>
            <a:t>，若一</a:t>
          </a:r>
          <a:r>
            <a:rPr lang="en-US" altLang="zh-CN" dirty="0"/>
            <a:t>3</a:t>
          </a:r>
          <a:r>
            <a:rPr lang="zh-CN" altLang="en-US" dirty="0"/>
            <a:t>：</a:t>
          </a:r>
          <a:r>
            <a:rPr lang="en-US" altLang="zh-CN" dirty="0"/>
            <a:t>2</a:t>
          </a:r>
          <a:r>
            <a:rPr lang="zh-CN" altLang="en-US" dirty="0"/>
            <a:t>）</a:t>
          </a:r>
          <a:endParaRPr lang="en-US" dirty="0"/>
        </a:p>
      </dgm:t>
    </dgm:pt>
    <dgm:pt modelId="{BD52F4D2-DE12-463E-98E1-0BF8B5FF1287}" type="parTrans" cxnId="{43808A12-7DAF-46E3-8017-4D7437F26D22}">
      <dgm:prSet/>
      <dgm:spPr/>
      <dgm:t>
        <a:bodyPr/>
        <a:lstStyle/>
        <a:p>
          <a:endParaRPr lang="en-US"/>
        </a:p>
      </dgm:t>
    </dgm:pt>
    <dgm:pt modelId="{B05ECF76-2CF8-47D2-9831-4F10954A94B1}" type="sibTrans" cxnId="{43808A12-7DAF-46E3-8017-4D7437F26D22}">
      <dgm:prSet/>
      <dgm:spPr/>
      <dgm:t>
        <a:bodyPr/>
        <a:lstStyle/>
        <a:p>
          <a:endParaRPr lang="en-US"/>
        </a:p>
      </dgm:t>
    </dgm:pt>
    <dgm:pt modelId="{996112E8-4F16-4EF8-B555-E6FBF77D9452}">
      <dgm:prSet/>
      <dgm:spPr/>
      <dgm:t>
        <a:bodyPr/>
        <a:lstStyle/>
        <a:p>
          <a:r>
            <a:rPr lang="zh-CN" dirty="0"/>
            <a:t>原來天主子成 了人，是為使我們成為天主</a:t>
          </a:r>
          <a:r>
            <a:rPr lang="zh-CN" altLang="en-US" dirty="0"/>
            <a:t>（圣亚达纳削）</a:t>
          </a:r>
          <a:endParaRPr lang="en-US" dirty="0"/>
        </a:p>
      </dgm:t>
    </dgm:pt>
    <dgm:pt modelId="{D8688174-CE5E-47CA-A9F3-B53299CB9529}" type="parTrans" cxnId="{339F3939-A851-4E53-A1F2-C1C9E8AC8D7E}">
      <dgm:prSet/>
      <dgm:spPr/>
      <dgm:t>
        <a:bodyPr/>
        <a:lstStyle/>
        <a:p>
          <a:endParaRPr lang="en-US"/>
        </a:p>
      </dgm:t>
    </dgm:pt>
    <dgm:pt modelId="{9B7D94FD-1D21-4585-BA95-E6CAB510F58C}" type="sibTrans" cxnId="{339F3939-A851-4E53-A1F2-C1C9E8AC8D7E}">
      <dgm:prSet/>
      <dgm:spPr/>
      <dgm:t>
        <a:bodyPr/>
        <a:lstStyle/>
        <a:p>
          <a:endParaRPr lang="en-US"/>
        </a:p>
      </dgm:t>
    </dgm:pt>
    <dgm:pt modelId="{6E4E34DF-A38F-45DC-AD5D-D3BDD63B085D}">
      <dgm:prSet/>
      <dgm:spPr>
        <a:solidFill>
          <a:srgbClr val="00B0F0"/>
        </a:solidFill>
      </dgm:spPr>
      <dgm:t>
        <a:bodyPr/>
        <a:lstStyle/>
        <a:p>
          <a:r>
            <a:rPr lang="zh-CN" dirty="0"/>
            <a:t>天主的獨生子，為了要使我們分享祂 的天主性，便取了我們的人性，為的是成了人之後的祂，能使人成為 天主</a:t>
          </a:r>
          <a:r>
            <a:rPr lang="zh-CN" altLang="en-US" dirty="0"/>
            <a:t>（圣托马斯阿奎那）</a:t>
          </a:r>
          <a:endParaRPr lang="en-US" dirty="0"/>
        </a:p>
      </dgm:t>
    </dgm:pt>
    <dgm:pt modelId="{9F308C54-AEAD-4582-83E3-BCCAA0D76AC4}" type="parTrans" cxnId="{01D1726F-AB8C-49C5-9584-5F3A9F328711}">
      <dgm:prSet/>
      <dgm:spPr/>
      <dgm:t>
        <a:bodyPr/>
        <a:lstStyle/>
        <a:p>
          <a:endParaRPr lang="en-US"/>
        </a:p>
      </dgm:t>
    </dgm:pt>
    <dgm:pt modelId="{7225D280-53E5-46A6-9669-7CEF53EA1C35}" type="sibTrans" cxnId="{01D1726F-AB8C-49C5-9584-5F3A9F328711}">
      <dgm:prSet/>
      <dgm:spPr/>
      <dgm:t>
        <a:bodyPr/>
        <a:lstStyle/>
        <a:p>
          <a:endParaRPr lang="en-US"/>
        </a:p>
      </dgm:t>
    </dgm:pt>
    <dgm:pt modelId="{DC714008-030A-0346-8C2D-207FADE23DA0}" type="pres">
      <dgm:prSet presAssocID="{5AC1681C-DC77-42BA-A1E0-6F3E45B818E6}" presName="diagram" presStyleCnt="0">
        <dgm:presLayoutVars>
          <dgm:dir/>
          <dgm:resizeHandles val="exact"/>
        </dgm:presLayoutVars>
      </dgm:prSet>
      <dgm:spPr/>
    </dgm:pt>
    <dgm:pt modelId="{B66FF295-333F-3747-8EB1-B1DF845CFF47}" type="pres">
      <dgm:prSet presAssocID="{0E574411-CD6C-4434-987F-C036B43E1A83}" presName="node" presStyleLbl="node1" presStyleIdx="0" presStyleCnt="3" custScaleY="143075">
        <dgm:presLayoutVars>
          <dgm:bulletEnabled val="1"/>
        </dgm:presLayoutVars>
      </dgm:prSet>
      <dgm:spPr/>
    </dgm:pt>
    <dgm:pt modelId="{C812DD78-8B32-784F-9681-A9A257AEE032}" type="pres">
      <dgm:prSet presAssocID="{B05ECF76-2CF8-47D2-9831-4F10954A94B1}" presName="sibTrans" presStyleCnt="0"/>
      <dgm:spPr/>
    </dgm:pt>
    <dgm:pt modelId="{39F07038-C35E-474D-A8B5-DF23CF20565F}" type="pres">
      <dgm:prSet presAssocID="{996112E8-4F16-4EF8-B555-E6FBF77D9452}" presName="node" presStyleLbl="node1" presStyleIdx="1" presStyleCnt="3" custScaleY="144113">
        <dgm:presLayoutVars>
          <dgm:bulletEnabled val="1"/>
        </dgm:presLayoutVars>
      </dgm:prSet>
      <dgm:spPr/>
    </dgm:pt>
    <dgm:pt modelId="{8558C6E8-9E3D-8540-9E75-279B174B6E85}" type="pres">
      <dgm:prSet presAssocID="{9B7D94FD-1D21-4585-BA95-E6CAB510F58C}" presName="sibTrans" presStyleCnt="0"/>
      <dgm:spPr/>
    </dgm:pt>
    <dgm:pt modelId="{1069AB02-F40B-6B41-B0D0-CE496FF90AF6}" type="pres">
      <dgm:prSet presAssocID="{6E4E34DF-A38F-45DC-AD5D-D3BDD63B085D}" presName="node" presStyleLbl="node1" presStyleIdx="2" presStyleCnt="3" custScaleY="144113">
        <dgm:presLayoutVars>
          <dgm:bulletEnabled val="1"/>
        </dgm:presLayoutVars>
      </dgm:prSet>
      <dgm:spPr/>
    </dgm:pt>
  </dgm:ptLst>
  <dgm:cxnLst>
    <dgm:cxn modelId="{43808A12-7DAF-46E3-8017-4D7437F26D22}" srcId="{5AC1681C-DC77-42BA-A1E0-6F3E45B818E6}" destId="{0E574411-CD6C-4434-987F-C036B43E1A83}" srcOrd="0" destOrd="0" parTransId="{BD52F4D2-DE12-463E-98E1-0BF8B5FF1287}" sibTransId="{B05ECF76-2CF8-47D2-9831-4F10954A94B1}"/>
    <dgm:cxn modelId="{C139A726-B69E-BE40-ADD2-72F4EBBEB702}" type="presOf" srcId="{6E4E34DF-A38F-45DC-AD5D-D3BDD63B085D}" destId="{1069AB02-F40B-6B41-B0D0-CE496FF90AF6}" srcOrd="0" destOrd="0" presId="urn:microsoft.com/office/officeart/2005/8/layout/default#1"/>
    <dgm:cxn modelId="{339F3939-A851-4E53-A1F2-C1C9E8AC8D7E}" srcId="{5AC1681C-DC77-42BA-A1E0-6F3E45B818E6}" destId="{996112E8-4F16-4EF8-B555-E6FBF77D9452}" srcOrd="1" destOrd="0" parTransId="{D8688174-CE5E-47CA-A9F3-B53299CB9529}" sibTransId="{9B7D94FD-1D21-4585-BA95-E6CAB510F58C}"/>
    <dgm:cxn modelId="{01D1726F-AB8C-49C5-9584-5F3A9F328711}" srcId="{5AC1681C-DC77-42BA-A1E0-6F3E45B818E6}" destId="{6E4E34DF-A38F-45DC-AD5D-D3BDD63B085D}" srcOrd="2" destOrd="0" parTransId="{9F308C54-AEAD-4582-83E3-BCCAA0D76AC4}" sibTransId="{7225D280-53E5-46A6-9669-7CEF53EA1C35}"/>
    <dgm:cxn modelId="{DB283F93-72F4-AF48-981B-980476207319}" type="presOf" srcId="{0E574411-CD6C-4434-987F-C036B43E1A83}" destId="{B66FF295-333F-3747-8EB1-B1DF845CFF47}" srcOrd="0" destOrd="0" presId="urn:microsoft.com/office/officeart/2005/8/layout/default#1"/>
    <dgm:cxn modelId="{6C9032CB-A154-E14E-B3D6-EA6C8B76EF31}" type="presOf" srcId="{996112E8-4F16-4EF8-B555-E6FBF77D9452}" destId="{39F07038-C35E-474D-A8B5-DF23CF20565F}" srcOrd="0" destOrd="0" presId="urn:microsoft.com/office/officeart/2005/8/layout/default#1"/>
    <dgm:cxn modelId="{2FA444E2-EB5D-C54C-B8F9-8C7F0E7DB68E}" type="presOf" srcId="{5AC1681C-DC77-42BA-A1E0-6F3E45B818E6}" destId="{DC714008-030A-0346-8C2D-207FADE23DA0}" srcOrd="0" destOrd="0" presId="urn:microsoft.com/office/officeart/2005/8/layout/default#1"/>
    <dgm:cxn modelId="{8AEACFCE-A84E-AA46-A816-FAA9B8500C91}" type="presParOf" srcId="{DC714008-030A-0346-8C2D-207FADE23DA0}" destId="{B66FF295-333F-3747-8EB1-B1DF845CFF47}" srcOrd="0" destOrd="0" presId="urn:microsoft.com/office/officeart/2005/8/layout/default#1"/>
    <dgm:cxn modelId="{EE22B777-D728-CA4E-AB7B-CB9582A23458}" type="presParOf" srcId="{DC714008-030A-0346-8C2D-207FADE23DA0}" destId="{C812DD78-8B32-784F-9681-A9A257AEE032}" srcOrd="1" destOrd="0" presId="urn:microsoft.com/office/officeart/2005/8/layout/default#1"/>
    <dgm:cxn modelId="{22C1CA57-710C-8147-9C77-4E6B1ACC33F8}" type="presParOf" srcId="{DC714008-030A-0346-8C2D-207FADE23DA0}" destId="{39F07038-C35E-474D-A8B5-DF23CF20565F}" srcOrd="2" destOrd="0" presId="urn:microsoft.com/office/officeart/2005/8/layout/default#1"/>
    <dgm:cxn modelId="{7B81AB31-2987-484E-BB4D-529584FBC877}" type="presParOf" srcId="{DC714008-030A-0346-8C2D-207FADE23DA0}" destId="{8558C6E8-9E3D-8540-9E75-279B174B6E85}" srcOrd="3" destOrd="0" presId="urn:microsoft.com/office/officeart/2005/8/layout/default#1"/>
    <dgm:cxn modelId="{6A7A26C0-CA06-874A-886D-4433A7E139F6}" type="presParOf" srcId="{DC714008-030A-0346-8C2D-207FADE23DA0}" destId="{1069AB02-F40B-6B41-B0D0-CE496FF90AF6}"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F7EE8-6DD2-433E-AD75-3E748F3968F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1F82828-2E9D-4714-BB08-56D265B44DD7}">
      <dgm:prSet/>
      <dgm:spPr/>
      <dgm:t>
        <a:bodyPr/>
        <a:lstStyle/>
        <a:p>
          <a:r>
            <a:rPr lang="zh-CN" altLang="en-US" b="0" i="0" baseline="0" dirty="0"/>
            <a:t>家庭传统（路</a:t>
          </a:r>
          <a:r>
            <a:rPr lang="en-US" altLang="zh-CN" b="0" i="0" baseline="0" dirty="0"/>
            <a:t>2</a:t>
          </a:r>
          <a:r>
            <a:rPr lang="zh-CN" altLang="en-US" b="0" i="0" baseline="0" dirty="0"/>
            <a:t>：</a:t>
          </a:r>
          <a:r>
            <a:rPr lang="en-US" altLang="zh-CN" b="0" i="0" baseline="0" dirty="0"/>
            <a:t>19</a:t>
          </a:r>
          <a:r>
            <a:rPr lang="zh-CN" altLang="en-US" b="0" i="0" baseline="0" dirty="0"/>
            <a:t>；</a:t>
          </a:r>
          <a:r>
            <a:rPr lang="en-US" altLang="zh-CN" b="0" i="0" baseline="0" dirty="0"/>
            <a:t>2</a:t>
          </a:r>
          <a:r>
            <a:rPr lang="zh-CN" altLang="en-US" b="0" i="0" baseline="0" dirty="0"/>
            <a:t>：</a:t>
          </a:r>
          <a:r>
            <a:rPr lang="en-US" altLang="zh-CN" b="0" i="0" baseline="0" dirty="0"/>
            <a:t>51</a:t>
          </a:r>
          <a:r>
            <a:rPr lang="zh-CN" altLang="en-US" b="0" i="0" baseline="0" dirty="0"/>
            <a:t>）</a:t>
          </a:r>
          <a:endParaRPr lang="en-US" dirty="0"/>
        </a:p>
      </dgm:t>
    </dgm:pt>
    <dgm:pt modelId="{234ABF57-67D0-442F-B691-55C94DB0193B}" type="parTrans" cxnId="{76E825AF-D3AB-4F0F-8DF5-5F7FF3E43399}">
      <dgm:prSet/>
      <dgm:spPr/>
      <dgm:t>
        <a:bodyPr/>
        <a:lstStyle/>
        <a:p>
          <a:endParaRPr lang="en-US"/>
        </a:p>
      </dgm:t>
    </dgm:pt>
    <dgm:pt modelId="{63A51B21-B162-4A0F-9443-B8DBEE1F169F}" type="sibTrans" cxnId="{76E825AF-D3AB-4F0F-8DF5-5F7FF3E43399}">
      <dgm:prSet/>
      <dgm:spPr/>
      <dgm:t>
        <a:bodyPr/>
        <a:lstStyle/>
        <a:p>
          <a:endParaRPr lang="en-US"/>
        </a:p>
      </dgm:t>
    </dgm:pt>
    <dgm:pt modelId="{72217618-E89C-4264-A0F5-07ACF329469E}">
      <dgm:prSet/>
      <dgm:spPr/>
      <dgm:t>
        <a:bodyPr/>
        <a:lstStyle/>
        <a:p>
          <a:r>
            <a:rPr lang="zh-CN" altLang="en-US" b="0" i="0" baseline="0" dirty="0"/>
            <a:t>可能是在圣母玛丽亚死后公诸于众的</a:t>
          </a:r>
          <a:endParaRPr lang="en-US" dirty="0"/>
        </a:p>
      </dgm:t>
    </dgm:pt>
    <dgm:pt modelId="{74406C19-CADD-4319-AEA1-6E8F07677919}" type="parTrans" cxnId="{8807D1E0-CC42-41F6-AE35-C5614FEBA591}">
      <dgm:prSet/>
      <dgm:spPr/>
      <dgm:t>
        <a:bodyPr/>
        <a:lstStyle/>
        <a:p>
          <a:endParaRPr lang="en-US"/>
        </a:p>
      </dgm:t>
    </dgm:pt>
    <dgm:pt modelId="{C4C478F1-7B93-4A56-99BB-12F3E470E2DB}" type="sibTrans" cxnId="{8807D1E0-CC42-41F6-AE35-C5614FEBA591}">
      <dgm:prSet/>
      <dgm:spPr/>
      <dgm:t>
        <a:bodyPr/>
        <a:lstStyle/>
        <a:p>
          <a:endParaRPr lang="en-US"/>
        </a:p>
      </dgm:t>
    </dgm:pt>
    <dgm:pt modelId="{8F9E32BF-7A3B-DD4F-8854-AF9F94F0F8E2}" type="pres">
      <dgm:prSet presAssocID="{E38F7EE8-6DD2-433E-AD75-3E748F3968F5}" presName="hierChild1" presStyleCnt="0">
        <dgm:presLayoutVars>
          <dgm:chPref val="1"/>
          <dgm:dir/>
          <dgm:animOne val="branch"/>
          <dgm:animLvl val="lvl"/>
          <dgm:resizeHandles/>
        </dgm:presLayoutVars>
      </dgm:prSet>
      <dgm:spPr/>
    </dgm:pt>
    <dgm:pt modelId="{21FCDE99-DF7B-464F-B0D5-6B87EA2E1ED0}" type="pres">
      <dgm:prSet presAssocID="{A1F82828-2E9D-4714-BB08-56D265B44DD7}" presName="hierRoot1" presStyleCnt="0"/>
      <dgm:spPr/>
    </dgm:pt>
    <dgm:pt modelId="{C1C1F061-6D6C-3D45-8EA9-125B8BBF53C6}" type="pres">
      <dgm:prSet presAssocID="{A1F82828-2E9D-4714-BB08-56D265B44DD7}" presName="composite" presStyleCnt="0"/>
      <dgm:spPr/>
    </dgm:pt>
    <dgm:pt modelId="{5B846A31-160E-8D47-871D-7A6C951DFA07}" type="pres">
      <dgm:prSet presAssocID="{A1F82828-2E9D-4714-BB08-56D265B44DD7}" presName="background" presStyleLbl="node0" presStyleIdx="0" presStyleCnt="2"/>
      <dgm:spPr/>
    </dgm:pt>
    <dgm:pt modelId="{C9A965BC-B528-1147-B91E-A2DEC8879FF0}" type="pres">
      <dgm:prSet presAssocID="{A1F82828-2E9D-4714-BB08-56D265B44DD7}" presName="text" presStyleLbl="fgAcc0" presStyleIdx="0" presStyleCnt="2">
        <dgm:presLayoutVars>
          <dgm:chPref val="3"/>
        </dgm:presLayoutVars>
      </dgm:prSet>
      <dgm:spPr/>
    </dgm:pt>
    <dgm:pt modelId="{604A4393-1F6D-B441-962F-F85850238810}" type="pres">
      <dgm:prSet presAssocID="{A1F82828-2E9D-4714-BB08-56D265B44DD7}" presName="hierChild2" presStyleCnt="0"/>
      <dgm:spPr/>
    </dgm:pt>
    <dgm:pt modelId="{0581CBFC-DC19-4B49-840B-19DFC513F0C8}" type="pres">
      <dgm:prSet presAssocID="{72217618-E89C-4264-A0F5-07ACF329469E}" presName="hierRoot1" presStyleCnt="0"/>
      <dgm:spPr/>
    </dgm:pt>
    <dgm:pt modelId="{4C8FC69A-4FEB-874E-B616-BD139ED53386}" type="pres">
      <dgm:prSet presAssocID="{72217618-E89C-4264-A0F5-07ACF329469E}" presName="composite" presStyleCnt="0"/>
      <dgm:spPr/>
    </dgm:pt>
    <dgm:pt modelId="{0D523256-002B-0449-BA36-53CBB17CE018}" type="pres">
      <dgm:prSet presAssocID="{72217618-E89C-4264-A0F5-07ACF329469E}" presName="background" presStyleLbl="node0" presStyleIdx="1" presStyleCnt="2"/>
      <dgm:spPr/>
    </dgm:pt>
    <dgm:pt modelId="{5564C3B7-C9DB-374E-803C-03D748F0DEC5}" type="pres">
      <dgm:prSet presAssocID="{72217618-E89C-4264-A0F5-07ACF329469E}" presName="text" presStyleLbl="fgAcc0" presStyleIdx="1" presStyleCnt="2">
        <dgm:presLayoutVars>
          <dgm:chPref val="3"/>
        </dgm:presLayoutVars>
      </dgm:prSet>
      <dgm:spPr/>
    </dgm:pt>
    <dgm:pt modelId="{39314AD2-E3C4-E64F-8028-D8CA4FA7C0E0}" type="pres">
      <dgm:prSet presAssocID="{72217618-E89C-4264-A0F5-07ACF329469E}" presName="hierChild2" presStyleCnt="0"/>
      <dgm:spPr/>
    </dgm:pt>
  </dgm:ptLst>
  <dgm:cxnLst>
    <dgm:cxn modelId="{FD5C2D59-416B-D54F-BD44-7B2626AA001A}" type="presOf" srcId="{E38F7EE8-6DD2-433E-AD75-3E748F3968F5}" destId="{8F9E32BF-7A3B-DD4F-8854-AF9F94F0F8E2}" srcOrd="0" destOrd="0" presId="urn:microsoft.com/office/officeart/2005/8/layout/hierarchy1"/>
    <dgm:cxn modelId="{27F34159-DF99-1C4A-923B-2C8E18B9E26D}" type="presOf" srcId="{A1F82828-2E9D-4714-BB08-56D265B44DD7}" destId="{C9A965BC-B528-1147-B91E-A2DEC8879FF0}" srcOrd="0" destOrd="0" presId="urn:microsoft.com/office/officeart/2005/8/layout/hierarchy1"/>
    <dgm:cxn modelId="{61616161-2331-944C-AB87-3DD2F13C9CEC}" type="presOf" srcId="{72217618-E89C-4264-A0F5-07ACF329469E}" destId="{5564C3B7-C9DB-374E-803C-03D748F0DEC5}" srcOrd="0" destOrd="0" presId="urn:microsoft.com/office/officeart/2005/8/layout/hierarchy1"/>
    <dgm:cxn modelId="{76E825AF-D3AB-4F0F-8DF5-5F7FF3E43399}" srcId="{E38F7EE8-6DD2-433E-AD75-3E748F3968F5}" destId="{A1F82828-2E9D-4714-BB08-56D265B44DD7}" srcOrd="0" destOrd="0" parTransId="{234ABF57-67D0-442F-B691-55C94DB0193B}" sibTransId="{63A51B21-B162-4A0F-9443-B8DBEE1F169F}"/>
    <dgm:cxn modelId="{8807D1E0-CC42-41F6-AE35-C5614FEBA591}" srcId="{E38F7EE8-6DD2-433E-AD75-3E748F3968F5}" destId="{72217618-E89C-4264-A0F5-07ACF329469E}" srcOrd="1" destOrd="0" parTransId="{74406C19-CADD-4319-AEA1-6E8F07677919}" sibTransId="{C4C478F1-7B93-4A56-99BB-12F3E470E2DB}"/>
    <dgm:cxn modelId="{6F917BB2-79C6-2543-9AB5-9530D4CD5D52}" type="presParOf" srcId="{8F9E32BF-7A3B-DD4F-8854-AF9F94F0F8E2}" destId="{21FCDE99-DF7B-464F-B0D5-6B87EA2E1ED0}" srcOrd="0" destOrd="0" presId="urn:microsoft.com/office/officeart/2005/8/layout/hierarchy1"/>
    <dgm:cxn modelId="{A653D819-F62C-4B4E-B14A-3706B7E87742}" type="presParOf" srcId="{21FCDE99-DF7B-464F-B0D5-6B87EA2E1ED0}" destId="{C1C1F061-6D6C-3D45-8EA9-125B8BBF53C6}" srcOrd="0" destOrd="0" presId="urn:microsoft.com/office/officeart/2005/8/layout/hierarchy1"/>
    <dgm:cxn modelId="{C03A3E02-7DA3-5742-A8CB-6A39B699CAE0}" type="presParOf" srcId="{C1C1F061-6D6C-3D45-8EA9-125B8BBF53C6}" destId="{5B846A31-160E-8D47-871D-7A6C951DFA07}" srcOrd="0" destOrd="0" presId="urn:microsoft.com/office/officeart/2005/8/layout/hierarchy1"/>
    <dgm:cxn modelId="{324651EA-CA31-AF4F-BE98-A339DB76ED12}" type="presParOf" srcId="{C1C1F061-6D6C-3D45-8EA9-125B8BBF53C6}" destId="{C9A965BC-B528-1147-B91E-A2DEC8879FF0}" srcOrd="1" destOrd="0" presId="urn:microsoft.com/office/officeart/2005/8/layout/hierarchy1"/>
    <dgm:cxn modelId="{08FE4E24-749D-6D4F-9914-E4333D96E2BE}" type="presParOf" srcId="{21FCDE99-DF7B-464F-B0D5-6B87EA2E1ED0}" destId="{604A4393-1F6D-B441-962F-F85850238810}" srcOrd="1" destOrd="0" presId="urn:microsoft.com/office/officeart/2005/8/layout/hierarchy1"/>
    <dgm:cxn modelId="{4143157B-9ED0-D84C-9159-5578D818D97E}" type="presParOf" srcId="{8F9E32BF-7A3B-DD4F-8854-AF9F94F0F8E2}" destId="{0581CBFC-DC19-4B49-840B-19DFC513F0C8}" srcOrd="1" destOrd="0" presId="urn:microsoft.com/office/officeart/2005/8/layout/hierarchy1"/>
    <dgm:cxn modelId="{006FAEC4-FE69-644F-B273-B368BF35EF65}" type="presParOf" srcId="{0581CBFC-DC19-4B49-840B-19DFC513F0C8}" destId="{4C8FC69A-4FEB-874E-B616-BD139ED53386}" srcOrd="0" destOrd="0" presId="urn:microsoft.com/office/officeart/2005/8/layout/hierarchy1"/>
    <dgm:cxn modelId="{8BC11DB2-E306-C44F-A9B2-9CA7817039F7}" type="presParOf" srcId="{4C8FC69A-4FEB-874E-B616-BD139ED53386}" destId="{0D523256-002B-0449-BA36-53CBB17CE018}" srcOrd="0" destOrd="0" presId="urn:microsoft.com/office/officeart/2005/8/layout/hierarchy1"/>
    <dgm:cxn modelId="{39B73B78-4EA2-1741-BA18-864729CCEA5E}" type="presParOf" srcId="{4C8FC69A-4FEB-874E-B616-BD139ED53386}" destId="{5564C3B7-C9DB-374E-803C-03D748F0DEC5}" srcOrd="1" destOrd="0" presId="urn:microsoft.com/office/officeart/2005/8/layout/hierarchy1"/>
    <dgm:cxn modelId="{9DEB20D8-E124-FD4A-A86C-AFE1F8C4BB3E}" type="presParOf" srcId="{0581CBFC-DC19-4B49-840B-19DFC513F0C8}" destId="{39314AD2-E3C4-E64F-8028-D8CA4FA7C0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FD6CC6-92D3-49CA-A393-41F316F1F885}"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40B3CC14-6151-4BC5-9912-F7177BB1B037}">
      <dgm:prSet/>
      <dgm:spPr/>
      <dgm:t>
        <a:bodyPr/>
        <a:lstStyle/>
        <a:p>
          <a:r>
            <a:rPr lang="zh-CN" altLang="en-US" b="0" i="0" baseline="0" dirty="0"/>
            <a:t>哥</a:t>
          </a:r>
          <a:r>
            <a:rPr lang="en-US" altLang="zh-CN" b="0" i="0" baseline="0" dirty="0"/>
            <a:t>1</a:t>
          </a:r>
          <a:r>
            <a:rPr lang="zh-CN" altLang="en-US" b="0" i="0" baseline="0" dirty="0"/>
            <a:t>：</a:t>
          </a:r>
          <a:r>
            <a:rPr lang="en-US" altLang="zh-CN" b="0" i="0" baseline="0" dirty="0"/>
            <a:t>15 </a:t>
          </a:r>
          <a:r>
            <a:rPr lang="zh-CN" altLang="en-US" b="0" i="0" baseline="0" dirty="0"/>
            <a:t>和</a:t>
          </a:r>
          <a:r>
            <a:rPr lang="en-US" altLang="zh-CN" b="0" i="0" baseline="0" dirty="0"/>
            <a:t>1</a:t>
          </a:r>
          <a:r>
            <a:rPr lang="zh-CN" altLang="en-US" b="0" i="0" baseline="0" dirty="0"/>
            <a:t>：</a:t>
          </a:r>
          <a:r>
            <a:rPr lang="en-US" altLang="zh-CN" b="0" i="0" baseline="0" dirty="0"/>
            <a:t>18</a:t>
          </a:r>
          <a:endParaRPr lang="en-US" dirty="0"/>
        </a:p>
      </dgm:t>
    </dgm:pt>
    <dgm:pt modelId="{98AB04D5-CB54-462A-ABB1-52F661825A85}" type="parTrans" cxnId="{A83C79C4-F9AB-4A0A-B0C1-12C963DDA1B9}">
      <dgm:prSet/>
      <dgm:spPr/>
      <dgm:t>
        <a:bodyPr/>
        <a:lstStyle/>
        <a:p>
          <a:endParaRPr lang="en-US"/>
        </a:p>
      </dgm:t>
    </dgm:pt>
    <dgm:pt modelId="{92315B38-530E-487C-9D5C-9BBC0722D9F2}" type="sibTrans" cxnId="{A83C79C4-F9AB-4A0A-B0C1-12C963DDA1B9}">
      <dgm:prSet/>
      <dgm:spPr/>
      <dgm:t>
        <a:bodyPr/>
        <a:lstStyle/>
        <a:p>
          <a:endParaRPr lang="en-US"/>
        </a:p>
      </dgm:t>
    </dgm:pt>
    <dgm:pt modelId="{96447B74-EB05-459A-B82D-95989D5B46F9}">
      <dgm:prSet/>
      <dgm:spPr/>
      <dgm:t>
        <a:bodyPr/>
        <a:lstStyle/>
        <a:p>
          <a:r>
            <a:rPr lang="zh-CN" altLang="en-US" b="0" i="0" baseline="0" dirty="0"/>
            <a:t>罗</a:t>
          </a:r>
          <a:r>
            <a:rPr lang="en-US" altLang="zh-CN" b="0" i="0" baseline="0" dirty="0"/>
            <a:t>8</a:t>
          </a:r>
          <a:r>
            <a:rPr lang="zh-CN" altLang="en-US" b="0" i="0" baseline="0" dirty="0"/>
            <a:t>：</a:t>
          </a:r>
          <a:r>
            <a:rPr lang="en-US" altLang="zh-CN" b="0" i="0" baseline="0" dirty="0"/>
            <a:t>29</a:t>
          </a:r>
          <a:endParaRPr lang="en-US" dirty="0"/>
        </a:p>
      </dgm:t>
    </dgm:pt>
    <dgm:pt modelId="{26494FC9-6396-4C17-9585-792EC145025A}" type="parTrans" cxnId="{CBD6DD21-F437-4171-BDBF-07C1A0615FB3}">
      <dgm:prSet/>
      <dgm:spPr/>
      <dgm:t>
        <a:bodyPr/>
        <a:lstStyle/>
        <a:p>
          <a:endParaRPr lang="en-US"/>
        </a:p>
      </dgm:t>
    </dgm:pt>
    <dgm:pt modelId="{8D1A1A8A-C2F6-4D6D-BEF6-EB9AE21A7BC3}" type="sibTrans" cxnId="{CBD6DD21-F437-4171-BDBF-07C1A0615FB3}">
      <dgm:prSet/>
      <dgm:spPr/>
      <dgm:t>
        <a:bodyPr/>
        <a:lstStyle/>
        <a:p>
          <a:endParaRPr lang="en-US"/>
        </a:p>
      </dgm:t>
    </dgm:pt>
    <dgm:pt modelId="{B921AC35-922B-0A4F-9308-F2ED70E40088}" type="pres">
      <dgm:prSet presAssocID="{54FD6CC6-92D3-49CA-A393-41F316F1F885}" presName="diagram" presStyleCnt="0">
        <dgm:presLayoutVars>
          <dgm:dir/>
          <dgm:resizeHandles val="exact"/>
        </dgm:presLayoutVars>
      </dgm:prSet>
      <dgm:spPr/>
    </dgm:pt>
    <dgm:pt modelId="{381FAFFD-673D-9546-BE32-19091BEAA43A}" type="pres">
      <dgm:prSet presAssocID="{40B3CC14-6151-4BC5-9912-F7177BB1B037}" presName="arrow" presStyleLbl="node1" presStyleIdx="0" presStyleCnt="2">
        <dgm:presLayoutVars>
          <dgm:bulletEnabled val="1"/>
        </dgm:presLayoutVars>
      </dgm:prSet>
      <dgm:spPr/>
    </dgm:pt>
    <dgm:pt modelId="{AC5B10CA-382D-B94C-A10B-7F80909A0559}" type="pres">
      <dgm:prSet presAssocID="{96447B74-EB05-459A-B82D-95989D5B46F9}" presName="arrow" presStyleLbl="node1" presStyleIdx="1" presStyleCnt="2">
        <dgm:presLayoutVars>
          <dgm:bulletEnabled val="1"/>
        </dgm:presLayoutVars>
      </dgm:prSet>
      <dgm:spPr/>
    </dgm:pt>
  </dgm:ptLst>
  <dgm:cxnLst>
    <dgm:cxn modelId="{CBD6DD21-F437-4171-BDBF-07C1A0615FB3}" srcId="{54FD6CC6-92D3-49CA-A393-41F316F1F885}" destId="{96447B74-EB05-459A-B82D-95989D5B46F9}" srcOrd="1" destOrd="0" parTransId="{26494FC9-6396-4C17-9585-792EC145025A}" sibTransId="{8D1A1A8A-C2F6-4D6D-BEF6-EB9AE21A7BC3}"/>
    <dgm:cxn modelId="{E6F04668-A4EC-A441-8EA6-5C2BE72B3AB2}" type="presOf" srcId="{54FD6CC6-92D3-49CA-A393-41F316F1F885}" destId="{B921AC35-922B-0A4F-9308-F2ED70E40088}" srcOrd="0" destOrd="0" presId="urn:microsoft.com/office/officeart/2005/8/layout/arrow5"/>
    <dgm:cxn modelId="{F2726F92-5568-1146-A25F-9A08EBE06120}" type="presOf" srcId="{40B3CC14-6151-4BC5-9912-F7177BB1B037}" destId="{381FAFFD-673D-9546-BE32-19091BEAA43A}" srcOrd="0" destOrd="0" presId="urn:microsoft.com/office/officeart/2005/8/layout/arrow5"/>
    <dgm:cxn modelId="{A83C79C4-F9AB-4A0A-B0C1-12C963DDA1B9}" srcId="{54FD6CC6-92D3-49CA-A393-41F316F1F885}" destId="{40B3CC14-6151-4BC5-9912-F7177BB1B037}" srcOrd="0" destOrd="0" parTransId="{98AB04D5-CB54-462A-ABB1-52F661825A85}" sibTransId="{92315B38-530E-487C-9D5C-9BBC0722D9F2}"/>
    <dgm:cxn modelId="{AF71D9DF-C1A5-2A4D-B358-C25585B243A4}" type="presOf" srcId="{96447B74-EB05-459A-B82D-95989D5B46F9}" destId="{AC5B10CA-382D-B94C-A10B-7F80909A0559}" srcOrd="0" destOrd="0" presId="urn:microsoft.com/office/officeart/2005/8/layout/arrow5"/>
    <dgm:cxn modelId="{5218F4F9-950E-874C-BABD-B5194FAE5698}" type="presParOf" srcId="{B921AC35-922B-0A4F-9308-F2ED70E40088}" destId="{381FAFFD-673D-9546-BE32-19091BEAA43A}" srcOrd="0" destOrd="0" presId="urn:microsoft.com/office/officeart/2005/8/layout/arrow5"/>
    <dgm:cxn modelId="{F458C1C0-2768-C146-9FE4-752568E213AF}" type="presParOf" srcId="{B921AC35-922B-0A4F-9308-F2ED70E40088}" destId="{AC5B10CA-382D-B94C-A10B-7F80909A055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AC2D6-177E-4029-B6DA-2E821BF36E9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984EEAE-68CA-4210-B15F-D99CE44F425B}">
      <dgm:prSet/>
      <dgm:spPr>
        <a:solidFill>
          <a:schemeClr val="accent4">
            <a:lumMod val="50000"/>
          </a:schemeClr>
        </a:solidFill>
      </dgm:spPr>
      <dgm:t>
        <a:bodyPr/>
        <a:lstStyle/>
        <a:p>
          <a:r>
            <a:rPr lang="zh-CN" altLang="en-US" b="0" i="0" baseline="0" dirty="0"/>
            <a:t>出生后满了八天，孩子受割损（路</a:t>
          </a:r>
          <a:r>
            <a:rPr lang="en-US" altLang="zh-CN" b="0" i="0" baseline="0" dirty="0"/>
            <a:t>2</a:t>
          </a:r>
          <a:r>
            <a:rPr lang="zh-CN" altLang="en-US" b="0" i="0" baseline="0" dirty="0"/>
            <a:t>：</a:t>
          </a:r>
          <a:r>
            <a:rPr lang="en-US" altLang="zh-CN" b="0" i="0" baseline="0" dirty="0"/>
            <a:t>21</a:t>
          </a:r>
          <a:r>
            <a:rPr lang="zh-CN" altLang="en-US" b="0" i="0" baseline="0" dirty="0"/>
            <a:t>）</a:t>
          </a:r>
          <a:endParaRPr lang="en-US" dirty="0"/>
        </a:p>
      </dgm:t>
    </dgm:pt>
    <dgm:pt modelId="{98EC0EF7-D5D8-485A-A4D1-74543BE5EFEC}" type="parTrans" cxnId="{49C22348-DFF1-4721-8DAC-60B5E02119EB}">
      <dgm:prSet/>
      <dgm:spPr/>
      <dgm:t>
        <a:bodyPr/>
        <a:lstStyle/>
        <a:p>
          <a:endParaRPr lang="en-US"/>
        </a:p>
      </dgm:t>
    </dgm:pt>
    <dgm:pt modelId="{3B1CC7A0-1242-457B-B6C1-0C88D069B24D}" type="sibTrans" cxnId="{49C22348-DFF1-4721-8DAC-60B5E02119EB}">
      <dgm:prSet/>
      <dgm:spPr/>
      <dgm:t>
        <a:bodyPr/>
        <a:lstStyle/>
        <a:p>
          <a:endParaRPr lang="en-US"/>
        </a:p>
      </dgm:t>
    </dgm:pt>
    <dgm:pt modelId="{8FE22653-0FBE-4A62-88A1-93FE09026EC3}">
      <dgm:prSet/>
      <dgm:spPr>
        <a:solidFill>
          <a:schemeClr val="accent3">
            <a:lumMod val="50000"/>
          </a:schemeClr>
        </a:solidFill>
      </dgm:spPr>
      <dgm:t>
        <a:bodyPr/>
        <a:lstStyle/>
        <a:p>
          <a:r>
            <a:rPr lang="zh-CN" altLang="en-US" b="0" i="0" baseline="0" dirty="0"/>
            <a:t>这标志着男孩进入了亚巴郎的盟约（创</a:t>
          </a:r>
          <a:r>
            <a:rPr lang="en-US" altLang="zh-CN" b="0" i="0" baseline="0" dirty="0"/>
            <a:t>17</a:t>
          </a:r>
          <a:r>
            <a:rPr lang="zh-CN" altLang="en-US" b="0" i="0" baseline="0" dirty="0"/>
            <a:t>：</a:t>
          </a:r>
          <a:r>
            <a:rPr lang="en-US" altLang="zh-CN" b="0" i="0" baseline="0" dirty="0"/>
            <a:t>12</a:t>
          </a:r>
          <a:r>
            <a:rPr lang="zh-CN" altLang="en-US" b="0" i="0" baseline="0" dirty="0"/>
            <a:t>）</a:t>
          </a:r>
          <a:endParaRPr lang="en-US" dirty="0"/>
        </a:p>
      </dgm:t>
    </dgm:pt>
    <dgm:pt modelId="{F2D8CD80-80AE-4532-B4F8-1E98316C9824}" type="parTrans" cxnId="{591B6ECA-2949-4C0E-9D9D-9D48C6BD6A8B}">
      <dgm:prSet/>
      <dgm:spPr/>
      <dgm:t>
        <a:bodyPr/>
        <a:lstStyle/>
        <a:p>
          <a:endParaRPr lang="en-US"/>
        </a:p>
      </dgm:t>
    </dgm:pt>
    <dgm:pt modelId="{ED82AE8E-E5D9-44C3-94DD-7F9E36D547D7}" type="sibTrans" cxnId="{591B6ECA-2949-4C0E-9D9D-9D48C6BD6A8B}">
      <dgm:prSet/>
      <dgm:spPr/>
      <dgm:t>
        <a:bodyPr/>
        <a:lstStyle/>
        <a:p>
          <a:endParaRPr lang="en-US"/>
        </a:p>
      </dgm:t>
    </dgm:pt>
    <dgm:pt modelId="{18254FDB-C426-6046-8A7F-4E54784216D8}" type="pres">
      <dgm:prSet presAssocID="{194AC2D6-177E-4029-B6DA-2E821BF36E9A}" presName="linear" presStyleCnt="0">
        <dgm:presLayoutVars>
          <dgm:animLvl val="lvl"/>
          <dgm:resizeHandles val="exact"/>
        </dgm:presLayoutVars>
      </dgm:prSet>
      <dgm:spPr/>
    </dgm:pt>
    <dgm:pt modelId="{CEC2C64F-0007-6948-AB0D-9261322A13E9}" type="pres">
      <dgm:prSet presAssocID="{A984EEAE-68CA-4210-B15F-D99CE44F425B}" presName="parentText" presStyleLbl="node1" presStyleIdx="0" presStyleCnt="2">
        <dgm:presLayoutVars>
          <dgm:chMax val="0"/>
          <dgm:bulletEnabled val="1"/>
        </dgm:presLayoutVars>
      </dgm:prSet>
      <dgm:spPr/>
    </dgm:pt>
    <dgm:pt modelId="{F3E5A573-2541-B44C-97FA-2B00B16FB23C}" type="pres">
      <dgm:prSet presAssocID="{3B1CC7A0-1242-457B-B6C1-0C88D069B24D}" presName="spacer" presStyleCnt="0"/>
      <dgm:spPr/>
    </dgm:pt>
    <dgm:pt modelId="{D6B9DD7C-BF02-FF42-929B-E5094BF171A1}" type="pres">
      <dgm:prSet presAssocID="{8FE22653-0FBE-4A62-88A1-93FE09026EC3}" presName="parentText" presStyleLbl="node1" presStyleIdx="1" presStyleCnt="2">
        <dgm:presLayoutVars>
          <dgm:chMax val="0"/>
          <dgm:bulletEnabled val="1"/>
        </dgm:presLayoutVars>
      </dgm:prSet>
      <dgm:spPr/>
    </dgm:pt>
  </dgm:ptLst>
  <dgm:cxnLst>
    <dgm:cxn modelId="{268D3729-B689-724E-B7AD-7AB0B64B91CE}" type="presOf" srcId="{A984EEAE-68CA-4210-B15F-D99CE44F425B}" destId="{CEC2C64F-0007-6948-AB0D-9261322A13E9}" srcOrd="0" destOrd="0" presId="urn:microsoft.com/office/officeart/2005/8/layout/vList2"/>
    <dgm:cxn modelId="{49C22348-DFF1-4721-8DAC-60B5E02119EB}" srcId="{194AC2D6-177E-4029-B6DA-2E821BF36E9A}" destId="{A984EEAE-68CA-4210-B15F-D99CE44F425B}" srcOrd="0" destOrd="0" parTransId="{98EC0EF7-D5D8-485A-A4D1-74543BE5EFEC}" sibTransId="{3B1CC7A0-1242-457B-B6C1-0C88D069B24D}"/>
    <dgm:cxn modelId="{4B9E657E-AFC2-4648-94B5-DFF860D8A41A}" type="presOf" srcId="{8FE22653-0FBE-4A62-88A1-93FE09026EC3}" destId="{D6B9DD7C-BF02-FF42-929B-E5094BF171A1}" srcOrd="0" destOrd="0" presId="urn:microsoft.com/office/officeart/2005/8/layout/vList2"/>
    <dgm:cxn modelId="{591B6ECA-2949-4C0E-9D9D-9D48C6BD6A8B}" srcId="{194AC2D6-177E-4029-B6DA-2E821BF36E9A}" destId="{8FE22653-0FBE-4A62-88A1-93FE09026EC3}" srcOrd="1" destOrd="0" parTransId="{F2D8CD80-80AE-4532-B4F8-1E98316C9824}" sibTransId="{ED82AE8E-E5D9-44C3-94DD-7F9E36D547D7}"/>
    <dgm:cxn modelId="{34807DE4-7E75-7148-AE51-7E166169F412}" type="presOf" srcId="{194AC2D6-177E-4029-B6DA-2E821BF36E9A}" destId="{18254FDB-C426-6046-8A7F-4E54784216D8}" srcOrd="0" destOrd="0" presId="urn:microsoft.com/office/officeart/2005/8/layout/vList2"/>
    <dgm:cxn modelId="{6A6B8DD6-458D-4D47-983D-B4BC2249B876}" type="presParOf" srcId="{18254FDB-C426-6046-8A7F-4E54784216D8}" destId="{CEC2C64F-0007-6948-AB0D-9261322A13E9}" srcOrd="0" destOrd="0" presId="urn:microsoft.com/office/officeart/2005/8/layout/vList2"/>
    <dgm:cxn modelId="{45AE2EA1-B61C-1747-AF1E-A6CD97F0A917}" type="presParOf" srcId="{18254FDB-C426-6046-8A7F-4E54784216D8}" destId="{F3E5A573-2541-B44C-97FA-2B00B16FB23C}" srcOrd="1" destOrd="0" presId="urn:microsoft.com/office/officeart/2005/8/layout/vList2"/>
    <dgm:cxn modelId="{B3CDC239-9141-ED40-8EFF-43622B3A6C13}" type="presParOf" srcId="{18254FDB-C426-6046-8A7F-4E54784216D8}" destId="{D6B9DD7C-BF02-FF42-929B-E5094BF171A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69EE2-F180-4BB3-905D-05F39AE5A30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DD33A2C-75B1-4ADA-AF3F-6ABA0A5C401F}">
      <dgm:prSet/>
      <dgm:spPr>
        <a:solidFill>
          <a:schemeClr val="accent4">
            <a:lumMod val="50000"/>
          </a:schemeClr>
        </a:solidFill>
      </dgm:spPr>
      <dgm:t>
        <a:bodyPr/>
        <a:lstStyle/>
        <a:p>
          <a:r>
            <a:rPr lang="zh-CN" altLang="en-US" b="0" i="0" baseline="0" dirty="0"/>
            <a:t>白冷 </a:t>
          </a:r>
          <a:r>
            <a:rPr lang="en-US" altLang="zh-CN" b="0" i="0" baseline="0" dirty="0"/>
            <a:t>– </a:t>
          </a:r>
          <a:r>
            <a:rPr lang="zh-CN" altLang="en-US" b="0" i="0" baseline="0" dirty="0"/>
            <a:t>达味 </a:t>
          </a:r>
          <a:r>
            <a:rPr lang="en-US" altLang="zh-CN" b="0" i="0" baseline="0" dirty="0"/>
            <a:t>– </a:t>
          </a:r>
          <a:r>
            <a:rPr lang="zh-CN" altLang="en-US" b="0" i="0" baseline="0" dirty="0"/>
            <a:t>卢德传</a:t>
          </a:r>
          <a:endParaRPr lang="en-US" dirty="0"/>
        </a:p>
      </dgm:t>
    </dgm:pt>
    <dgm:pt modelId="{0FCE57A1-E458-47AE-B0B3-D81F08AB724E}" type="parTrans" cxnId="{169A335E-CA03-4A06-BEB7-86E4BEAA781E}">
      <dgm:prSet/>
      <dgm:spPr/>
      <dgm:t>
        <a:bodyPr/>
        <a:lstStyle/>
        <a:p>
          <a:endParaRPr lang="en-US"/>
        </a:p>
      </dgm:t>
    </dgm:pt>
    <dgm:pt modelId="{301B1365-E812-4469-B117-14C80E04C3F9}" type="sibTrans" cxnId="{169A335E-CA03-4A06-BEB7-86E4BEAA781E}">
      <dgm:prSet/>
      <dgm:spPr/>
      <dgm:t>
        <a:bodyPr/>
        <a:lstStyle/>
        <a:p>
          <a:endParaRPr lang="en-US"/>
        </a:p>
      </dgm:t>
    </dgm:pt>
    <dgm:pt modelId="{476671EC-DA7B-44DB-9DDF-E743C9E3C2EB}">
      <dgm:prSet/>
      <dgm:spPr>
        <a:solidFill>
          <a:schemeClr val="accent3">
            <a:lumMod val="50000"/>
          </a:schemeClr>
        </a:solidFill>
      </dgm:spPr>
      <dgm:t>
        <a:bodyPr/>
        <a:lstStyle/>
        <a:p>
          <a:r>
            <a:rPr lang="zh-CN" altLang="en-US" b="0" i="0" baseline="0" dirty="0"/>
            <a:t>预言（创</a:t>
          </a:r>
          <a:r>
            <a:rPr lang="en-US" altLang="zh-CN" b="0" i="0" baseline="0" dirty="0"/>
            <a:t>49</a:t>
          </a:r>
          <a:r>
            <a:rPr lang="zh-CN" altLang="en-US" b="0" i="0" baseline="0" dirty="0"/>
            <a:t>：</a:t>
          </a:r>
          <a:r>
            <a:rPr lang="en-US" altLang="zh-CN" b="0" i="0" baseline="0" dirty="0"/>
            <a:t>10</a:t>
          </a:r>
          <a:r>
            <a:rPr lang="zh-CN" altLang="en-US" b="0" i="0" baseline="0" dirty="0"/>
            <a:t>；户</a:t>
          </a:r>
          <a:r>
            <a:rPr lang="en-US" altLang="zh-CN" b="0" i="0" baseline="0" dirty="0"/>
            <a:t>24</a:t>
          </a:r>
          <a:r>
            <a:rPr lang="zh-CN" altLang="en-US" b="0" i="0" baseline="0" dirty="0"/>
            <a:t>：</a:t>
          </a:r>
          <a:r>
            <a:rPr lang="en-US" altLang="zh-CN" b="0" i="0" baseline="0" dirty="0"/>
            <a:t>17</a:t>
          </a:r>
          <a:r>
            <a:rPr lang="zh-CN" altLang="en-US" b="0" i="0" baseline="0" dirty="0"/>
            <a:t>）</a:t>
          </a:r>
          <a:endParaRPr lang="en-US" dirty="0"/>
        </a:p>
      </dgm:t>
    </dgm:pt>
    <dgm:pt modelId="{20D60081-C363-4A1B-BFC7-D04D812C0AD0}" type="parTrans" cxnId="{5461C1A0-16ED-48CE-9FBB-B68C69820160}">
      <dgm:prSet/>
      <dgm:spPr/>
      <dgm:t>
        <a:bodyPr/>
        <a:lstStyle/>
        <a:p>
          <a:endParaRPr lang="en-US"/>
        </a:p>
      </dgm:t>
    </dgm:pt>
    <dgm:pt modelId="{4FCDDDCF-A0C3-4C40-907C-408062A7581B}" type="sibTrans" cxnId="{5461C1A0-16ED-48CE-9FBB-B68C69820160}">
      <dgm:prSet/>
      <dgm:spPr/>
      <dgm:t>
        <a:bodyPr/>
        <a:lstStyle/>
        <a:p>
          <a:endParaRPr lang="en-US"/>
        </a:p>
      </dgm:t>
    </dgm:pt>
    <dgm:pt modelId="{749AA2CE-11E7-6848-8ED8-FD52D5E6438F}" type="pres">
      <dgm:prSet presAssocID="{C1269EE2-F180-4BB3-905D-05F39AE5A30D}" presName="linear" presStyleCnt="0">
        <dgm:presLayoutVars>
          <dgm:animLvl val="lvl"/>
          <dgm:resizeHandles val="exact"/>
        </dgm:presLayoutVars>
      </dgm:prSet>
      <dgm:spPr/>
    </dgm:pt>
    <dgm:pt modelId="{7927A2BC-F6A7-214E-9DD1-003B791D0E77}" type="pres">
      <dgm:prSet presAssocID="{CDD33A2C-75B1-4ADA-AF3F-6ABA0A5C401F}" presName="parentText" presStyleLbl="node1" presStyleIdx="0" presStyleCnt="2">
        <dgm:presLayoutVars>
          <dgm:chMax val="0"/>
          <dgm:bulletEnabled val="1"/>
        </dgm:presLayoutVars>
      </dgm:prSet>
      <dgm:spPr/>
    </dgm:pt>
    <dgm:pt modelId="{C8296803-5593-3D42-A1E2-3F538BAB6630}" type="pres">
      <dgm:prSet presAssocID="{301B1365-E812-4469-B117-14C80E04C3F9}" presName="spacer" presStyleCnt="0"/>
      <dgm:spPr/>
    </dgm:pt>
    <dgm:pt modelId="{0161EAA8-2742-FA40-A454-0392F6BBF413}" type="pres">
      <dgm:prSet presAssocID="{476671EC-DA7B-44DB-9DDF-E743C9E3C2EB}" presName="parentText" presStyleLbl="node1" presStyleIdx="1" presStyleCnt="2">
        <dgm:presLayoutVars>
          <dgm:chMax val="0"/>
          <dgm:bulletEnabled val="1"/>
        </dgm:presLayoutVars>
      </dgm:prSet>
      <dgm:spPr/>
    </dgm:pt>
  </dgm:ptLst>
  <dgm:cxnLst>
    <dgm:cxn modelId="{9AE7C113-2CC9-D04F-87EB-F0C4BB8BB45E}" type="presOf" srcId="{476671EC-DA7B-44DB-9DDF-E743C9E3C2EB}" destId="{0161EAA8-2742-FA40-A454-0392F6BBF413}" srcOrd="0" destOrd="0" presId="urn:microsoft.com/office/officeart/2005/8/layout/vList2"/>
    <dgm:cxn modelId="{169A335E-CA03-4A06-BEB7-86E4BEAA781E}" srcId="{C1269EE2-F180-4BB3-905D-05F39AE5A30D}" destId="{CDD33A2C-75B1-4ADA-AF3F-6ABA0A5C401F}" srcOrd="0" destOrd="0" parTransId="{0FCE57A1-E458-47AE-B0B3-D81F08AB724E}" sibTransId="{301B1365-E812-4469-B117-14C80E04C3F9}"/>
    <dgm:cxn modelId="{5461C1A0-16ED-48CE-9FBB-B68C69820160}" srcId="{C1269EE2-F180-4BB3-905D-05F39AE5A30D}" destId="{476671EC-DA7B-44DB-9DDF-E743C9E3C2EB}" srcOrd="1" destOrd="0" parTransId="{20D60081-C363-4A1B-BFC7-D04D812C0AD0}" sibTransId="{4FCDDDCF-A0C3-4C40-907C-408062A7581B}"/>
    <dgm:cxn modelId="{159754CD-06B6-7947-A88A-E4329C93909E}" type="presOf" srcId="{C1269EE2-F180-4BB3-905D-05F39AE5A30D}" destId="{749AA2CE-11E7-6848-8ED8-FD52D5E6438F}" srcOrd="0" destOrd="0" presId="urn:microsoft.com/office/officeart/2005/8/layout/vList2"/>
    <dgm:cxn modelId="{D7FD7CD6-80B6-1441-983E-1AA557C67929}" type="presOf" srcId="{CDD33A2C-75B1-4ADA-AF3F-6ABA0A5C401F}" destId="{7927A2BC-F6A7-214E-9DD1-003B791D0E77}" srcOrd="0" destOrd="0" presId="urn:microsoft.com/office/officeart/2005/8/layout/vList2"/>
    <dgm:cxn modelId="{4FEBF6DB-30BE-C34F-8959-D21CD1A45053}" type="presParOf" srcId="{749AA2CE-11E7-6848-8ED8-FD52D5E6438F}" destId="{7927A2BC-F6A7-214E-9DD1-003B791D0E77}" srcOrd="0" destOrd="0" presId="urn:microsoft.com/office/officeart/2005/8/layout/vList2"/>
    <dgm:cxn modelId="{0B70F011-9E92-7142-89BF-01E7D4813857}" type="presParOf" srcId="{749AA2CE-11E7-6848-8ED8-FD52D5E6438F}" destId="{C8296803-5593-3D42-A1E2-3F538BAB6630}" srcOrd="1" destOrd="0" presId="urn:microsoft.com/office/officeart/2005/8/layout/vList2"/>
    <dgm:cxn modelId="{4CBD94B3-1494-704A-AD85-E73E6FC64F9C}" type="presParOf" srcId="{749AA2CE-11E7-6848-8ED8-FD52D5E6438F}" destId="{0161EAA8-2742-FA40-A454-0392F6BBF41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FF295-333F-3747-8EB1-B1DF845CFF47}">
      <dsp:nvSpPr>
        <dsp:cNvPr id="0" name=""/>
        <dsp:cNvSpPr/>
      </dsp:nvSpPr>
      <dsp:spPr>
        <a:xfrm>
          <a:off x="0" y="1261244"/>
          <a:ext cx="6829893" cy="586312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b="0" i="0" kern="1200" baseline="0" dirty="0"/>
            <a:t>因為這就是聖言成了人、天主子成了人子的理由：為使人進入與聖 言共融和領受天主義子的名分後，成為天主的子女（圣依肋内 迦</a:t>
          </a:r>
          <a:r>
            <a:rPr lang="en-US" altLang="zh-CN" sz="3900" b="0" i="0" kern="1200" baseline="0" dirty="0"/>
            <a:t>4</a:t>
          </a:r>
          <a:r>
            <a:rPr lang="zh-CN" altLang="en-US" sz="3900" b="0" i="0" kern="1200" baseline="0" dirty="0"/>
            <a:t>：</a:t>
          </a:r>
          <a:r>
            <a:rPr lang="en-US" altLang="zh-CN" sz="3900" b="0" i="0" kern="1200" baseline="0" dirty="0"/>
            <a:t>6</a:t>
          </a:r>
          <a:r>
            <a:rPr lang="zh-CN" altLang="en-US" sz="3900" b="0" i="0" kern="1200" baseline="0" dirty="0"/>
            <a:t>，若一</a:t>
          </a:r>
          <a:r>
            <a:rPr lang="en-US" altLang="zh-CN" sz="3900" b="0" i="0" kern="1200" baseline="0" dirty="0"/>
            <a:t>3</a:t>
          </a:r>
          <a:r>
            <a:rPr lang="zh-CN" altLang="en-US" sz="3900" b="0" i="0" kern="1200" baseline="0" dirty="0"/>
            <a:t>：</a:t>
          </a:r>
          <a:r>
            <a:rPr lang="en-US" altLang="zh-CN" sz="3900" b="0" i="0" kern="1200" baseline="0" dirty="0"/>
            <a:t>2</a:t>
          </a:r>
          <a:r>
            <a:rPr lang="zh-CN" altLang="en-US" sz="3900" b="0" i="0" kern="1200" baseline="0" dirty="0"/>
            <a:t>）</a:t>
          </a:r>
          <a:endParaRPr lang="en-US" sz="3900" b="0" i="0" kern="1200" baseline="0" dirty="0"/>
        </a:p>
      </dsp:txBody>
      <dsp:txXfrm>
        <a:off x="0" y="1261244"/>
        <a:ext cx="6829893" cy="5863121"/>
      </dsp:txXfrm>
    </dsp:sp>
    <dsp:sp modelId="{39F07038-C35E-474D-A8B5-DF23CF20565F}">
      <dsp:nvSpPr>
        <dsp:cNvPr id="0" name=""/>
        <dsp:cNvSpPr/>
      </dsp:nvSpPr>
      <dsp:spPr>
        <a:xfrm>
          <a:off x="7512882" y="1239975"/>
          <a:ext cx="6829893" cy="5905658"/>
        </a:xfrm>
        <a:prstGeom prst="rect">
          <a:avLst/>
        </a:prstGeom>
        <a:solidFill>
          <a:schemeClr val="accent2">
            <a:hueOff val="-2071089"/>
            <a:satOff val="-7556"/>
            <a:lumOff val="1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b="0" i="0" kern="1200" baseline="0" dirty="0"/>
            <a:t>原來天主子成 了人，是為使我們成為天主（圣亚达纳削）</a:t>
          </a:r>
          <a:endParaRPr lang="en-US" sz="3900" b="0" i="0" kern="1200" baseline="0" dirty="0"/>
        </a:p>
      </dsp:txBody>
      <dsp:txXfrm>
        <a:off x="7512882" y="1239975"/>
        <a:ext cx="6829893" cy="5905658"/>
      </dsp:txXfrm>
    </dsp:sp>
    <dsp:sp modelId="{1069AB02-F40B-6B41-B0D0-CE496FF90AF6}">
      <dsp:nvSpPr>
        <dsp:cNvPr id="0" name=""/>
        <dsp:cNvSpPr/>
      </dsp:nvSpPr>
      <dsp:spPr>
        <a:xfrm>
          <a:off x="15025764" y="1239975"/>
          <a:ext cx="6829893" cy="590565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b="0" i="0" kern="1200" baseline="0" dirty="0"/>
            <a:t>天主的獨生子，為了要使我們分享祂 的天主性，便取了我們的人性，為的是成了人之後的祂，能使人成為 天主（圣托马斯阿奎那）</a:t>
          </a:r>
          <a:endParaRPr lang="en-US" sz="3900" b="0" i="0" kern="1200" baseline="0" dirty="0"/>
        </a:p>
      </dsp:txBody>
      <dsp:txXfrm>
        <a:off x="15025764" y="1239975"/>
        <a:ext cx="6829893" cy="5905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6A31-160E-8D47-871D-7A6C951DFA07}">
      <dsp:nvSpPr>
        <dsp:cNvPr id="0" name=""/>
        <dsp:cNvSpPr/>
      </dsp:nvSpPr>
      <dsp:spPr>
        <a:xfrm>
          <a:off x="2667" y="221966"/>
          <a:ext cx="9364423" cy="5946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965BC-B528-1147-B91E-A2DEC8879FF0}">
      <dsp:nvSpPr>
        <dsp:cNvPr id="0" name=""/>
        <dsp:cNvSpPr/>
      </dsp:nvSpPr>
      <dsp:spPr>
        <a:xfrm>
          <a:off x="1043159" y="1210433"/>
          <a:ext cx="9364423" cy="5946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CN" altLang="en-US" sz="6500" b="0" i="0" kern="1200" baseline="0"/>
            <a:t>家庭传统（路</a:t>
          </a:r>
          <a:r>
            <a:rPr lang="en-US" altLang="zh-CN" sz="6500" b="0" i="0" kern="1200" baseline="0"/>
            <a:t>2</a:t>
          </a:r>
          <a:r>
            <a:rPr lang="zh-CN" altLang="en-US" sz="6500" b="0" i="0" kern="1200" baseline="0"/>
            <a:t>：</a:t>
          </a:r>
          <a:r>
            <a:rPr lang="en-US" altLang="zh-CN" sz="6500" b="0" i="0" kern="1200" baseline="0"/>
            <a:t>19</a:t>
          </a:r>
          <a:r>
            <a:rPr lang="zh-CN" altLang="en-US" sz="6500" b="0" i="0" kern="1200" baseline="0"/>
            <a:t>；</a:t>
          </a:r>
          <a:r>
            <a:rPr lang="en-US" altLang="zh-CN" sz="6500" b="0" i="0" kern="1200" baseline="0"/>
            <a:t>2</a:t>
          </a:r>
          <a:r>
            <a:rPr lang="zh-CN" altLang="en-US" sz="6500" b="0" i="0" kern="1200" baseline="0"/>
            <a:t>：</a:t>
          </a:r>
          <a:r>
            <a:rPr lang="en-US" altLang="zh-CN" sz="6500" b="0" i="0" kern="1200" baseline="0"/>
            <a:t>51</a:t>
          </a:r>
          <a:r>
            <a:rPr lang="zh-CN" altLang="en-US" sz="6500" b="0" i="0" kern="1200" baseline="0"/>
            <a:t>）</a:t>
          </a:r>
          <a:endParaRPr lang="en-US" sz="6500" b="0" i="0" kern="1200" baseline="0"/>
        </a:p>
      </dsp:txBody>
      <dsp:txXfrm>
        <a:off x="1217323" y="1384597"/>
        <a:ext cx="9016095" cy="5598081"/>
      </dsp:txXfrm>
    </dsp:sp>
    <dsp:sp modelId="{0D523256-002B-0449-BA36-53CBB17CE018}">
      <dsp:nvSpPr>
        <dsp:cNvPr id="0" name=""/>
        <dsp:cNvSpPr/>
      </dsp:nvSpPr>
      <dsp:spPr>
        <a:xfrm>
          <a:off x="11448074" y="221966"/>
          <a:ext cx="9364423" cy="5946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4C3B7-C9DB-374E-803C-03D748F0DEC5}">
      <dsp:nvSpPr>
        <dsp:cNvPr id="0" name=""/>
        <dsp:cNvSpPr/>
      </dsp:nvSpPr>
      <dsp:spPr>
        <a:xfrm>
          <a:off x="12488566" y="1210433"/>
          <a:ext cx="9364423" cy="5946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CN" altLang="en-US" sz="6500" b="0" i="0" kern="1200" baseline="0"/>
            <a:t>可能是在圣母玛丽亚死后公诸于众的</a:t>
          </a:r>
          <a:endParaRPr lang="en-US" sz="6500" b="0" i="0" kern="1200" baseline="0"/>
        </a:p>
      </dsp:txBody>
      <dsp:txXfrm>
        <a:off x="12662730" y="1384597"/>
        <a:ext cx="9016095" cy="5598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FAFFD-673D-9546-BE32-19091BEAA43A}">
      <dsp:nvSpPr>
        <dsp:cNvPr id="0" name=""/>
        <dsp:cNvSpPr/>
      </dsp:nvSpPr>
      <dsp:spPr>
        <a:xfrm rot="16200000">
          <a:off x="3880" y="2329"/>
          <a:ext cx="7374150" cy="7374150"/>
        </a:xfrm>
        <a:prstGeom prst="down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zh-CN" altLang="en-US" sz="6500" b="0" i="0" kern="1200" baseline="0"/>
            <a:t>哥</a:t>
          </a:r>
          <a:r>
            <a:rPr lang="en-US" altLang="zh-CN" sz="6500" b="0" i="0" kern="1200" baseline="0"/>
            <a:t>1</a:t>
          </a:r>
          <a:r>
            <a:rPr lang="zh-CN" altLang="en-US" sz="6500" b="0" i="0" kern="1200" baseline="0"/>
            <a:t>：</a:t>
          </a:r>
          <a:r>
            <a:rPr lang="en-US" altLang="zh-CN" sz="6500" b="0" i="0" kern="1200" baseline="0"/>
            <a:t>15 </a:t>
          </a:r>
          <a:r>
            <a:rPr lang="zh-CN" altLang="en-US" sz="6500" b="0" i="0" kern="1200" baseline="0"/>
            <a:t>和</a:t>
          </a:r>
          <a:r>
            <a:rPr lang="en-US" altLang="zh-CN" sz="6500" b="0" i="0" kern="1200" baseline="0"/>
            <a:t>1</a:t>
          </a:r>
          <a:r>
            <a:rPr lang="zh-CN" altLang="en-US" sz="6500" b="0" i="0" kern="1200" baseline="0"/>
            <a:t>：</a:t>
          </a:r>
          <a:r>
            <a:rPr lang="en-US" altLang="zh-CN" sz="6500" b="0" i="0" kern="1200" baseline="0"/>
            <a:t>18</a:t>
          </a:r>
          <a:endParaRPr lang="en-US" sz="6500" b="0" i="0" kern="1200" baseline="0"/>
        </a:p>
      </dsp:txBody>
      <dsp:txXfrm rot="5400000">
        <a:off x="3881" y="1845865"/>
        <a:ext cx="6083674" cy="3687075"/>
      </dsp:txXfrm>
    </dsp:sp>
    <dsp:sp modelId="{AC5B10CA-382D-B94C-A10B-7F80909A0559}">
      <dsp:nvSpPr>
        <dsp:cNvPr id="0" name=""/>
        <dsp:cNvSpPr/>
      </dsp:nvSpPr>
      <dsp:spPr>
        <a:xfrm rot="5400000">
          <a:off x="14477626" y="2329"/>
          <a:ext cx="7374150" cy="7374150"/>
        </a:xfrm>
        <a:prstGeom prst="downArrow">
          <a:avLst>
            <a:gd name="adj1" fmla="val 50000"/>
            <a:gd name="adj2" fmla="val 35000"/>
          </a:avLst>
        </a:prstGeom>
        <a:solidFill>
          <a:schemeClr val="accent5">
            <a:hueOff val="19352591"/>
            <a:satOff val="-18182"/>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zh-CN" altLang="en-US" sz="6500" b="0" i="0" kern="1200" baseline="0"/>
            <a:t>罗</a:t>
          </a:r>
          <a:r>
            <a:rPr lang="en-US" altLang="zh-CN" sz="6500" b="0" i="0" kern="1200" baseline="0"/>
            <a:t>8</a:t>
          </a:r>
          <a:r>
            <a:rPr lang="zh-CN" altLang="en-US" sz="6500" b="0" i="0" kern="1200" baseline="0"/>
            <a:t>：</a:t>
          </a:r>
          <a:r>
            <a:rPr lang="en-US" altLang="zh-CN" sz="6500" b="0" i="0" kern="1200" baseline="0"/>
            <a:t>29</a:t>
          </a:r>
          <a:endParaRPr lang="en-US" sz="6500" b="0" i="0" kern="1200" baseline="0"/>
        </a:p>
      </dsp:txBody>
      <dsp:txXfrm rot="-5400000">
        <a:off x="15768103" y="1845867"/>
        <a:ext cx="6083674" cy="3687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C64F-0007-6948-AB0D-9261322A13E9}">
      <dsp:nvSpPr>
        <dsp:cNvPr id="0" name=""/>
        <dsp:cNvSpPr/>
      </dsp:nvSpPr>
      <dsp:spPr>
        <a:xfrm>
          <a:off x="0" y="721269"/>
          <a:ext cx="13333666" cy="463905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zh-CN" altLang="en-US" sz="6500" b="0" i="0" kern="1200" baseline="0"/>
            <a:t>出生后满了八天，孩子受割损（路</a:t>
          </a:r>
          <a:r>
            <a:rPr lang="en-US" altLang="zh-CN" sz="6500" b="0" i="0" kern="1200" baseline="0"/>
            <a:t>2</a:t>
          </a:r>
          <a:r>
            <a:rPr lang="zh-CN" altLang="en-US" sz="6500" b="0" i="0" kern="1200" baseline="0"/>
            <a:t>：</a:t>
          </a:r>
          <a:r>
            <a:rPr lang="en-US" altLang="zh-CN" sz="6500" b="0" i="0" kern="1200" baseline="0"/>
            <a:t>21</a:t>
          </a:r>
          <a:r>
            <a:rPr lang="zh-CN" altLang="en-US" sz="6500" b="0" i="0" kern="1200" baseline="0"/>
            <a:t>）</a:t>
          </a:r>
          <a:endParaRPr lang="en-US" sz="6500" b="0" i="0" kern="1200" baseline="0"/>
        </a:p>
      </dsp:txBody>
      <dsp:txXfrm>
        <a:off x="226460" y="947729"/>
        <a:ext cx="12880746" cy="4186130"/>
      </dsp:txXfrm>
    </dsp:sp>
    <dsp:sp modelId="{D6B9DD7C-BF02-FF42-929B-E5094BF171A1}">
      <dsp:nvSpPr>
        <dsp:cNvPr id="0" name=""/>
        <dsp:cNvSpPr/>
      </dsp:nvSpPr>
      <dsp:spPr>
        <a:xfrm>
          <a:off x="0" y="5547519"/>
          <a:ext cx="13333666" cy="4639050"/>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zh-CN" altLang="en-US" sz="6500" b="0" i="0" kern="1200" baseline="0" dirty="0"/>
            <a:t>这标志着男孩进入了亚巴郎的盟约（创</a:t>
          </a:r>
          <a:r>
            <a:rPr lang="en-US" altLang="zh-CN" sz="6500" b="0" i="0" kern="1200" baseline="0" dirty="0"/>
            <a:t>17</a:t>
          </a:r>
          <a:r>
            <a:rPr lang="zh-CN" altLang="en-US" sz="6500" b="0" i="0" kern="1200" baseline="0" dirty="0"/>
            <a:t>：</a:t>
          </a:r>
          <a:r>
            <a:rPr lang="en-US" altLang="zh-CN" sz="6500" b="0" i="0" kern="1200" baseline="0" dirty="0"/>
            <a:t>12</a:t>
          </a:r>
          <a:r>
            <a:rPr lang="zh-CN" altLang="en-US" sz="6500" b="0" i="0" kern="1200" baseline="0" dirty="0"/>
            <a:t>）</a:t>
          </a:r>
          <a:endParaRPr lang="en-US" sz="6500" b="0" i="0" kern="1200" baseline="0" dirty="0"/>
        </a:p>
      </dsp:txBody>
      <dsp:txXfrm>
        <a:off x="226460" y="5773979"/>
        <a:ext cx="12880746" cy="4186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7A2BC-F6A7-214E-9DD1-003B791D0E77}">
      <dsp:nvSpPr>
        <dsp:cNvPr id="0" name=""/>
        <dsp:cNvSpPr/>
      </dsp:nvSpPr>
      <dsp:spPr>
        <a:xfrm>
          <a:off x="0" y="2774619"/>
          <a:ext cx="13333666" cy="25857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zh-CN" altLang="en-US" sz="6500" b="0" i="0" kern="1200" baseline="0" dirty="0"/>
            <a:t>白冷 </a:t>
          </a:r>
          <a:r>
            <a:rPr lang="en-US" altLang="zh-CN" sz="6500" b="0" i="0" kern="1200" baseline="0" dirty="0"/>
            <a:t>– </a:t>
          </a:r>
          <a:r>
            <a:rPr lang="zh-CN" altLang="en-US" sz="6500" b="0" i="0" kern="1200" baseline="0" dirty="0"/>
            <a:t>达味 </a:t>
          </a:r>
          <a:r>
            <a:rPr lang="en-US" altLang="zh-CN" sz="6500" b="0" i="0" kern="1200" baseline="0" dirty="0"/>
            <a:t>– </a:t>
          </a:r>
          <a:r>
            <a:rPr lang="zh-CN" altLang="en-US" sz="6500" b="0" i="0" kern="1200" baseline="0" dirty="0"/>
            <a:t>卢德传</a:t>
          </a:r>
          <a:endParaRPr lang="en-US" sz="6500" b="0" i="0" kern="1200" baseline="0" dirty="0"/>
        </a:p>
      </dsp:txBody>
      <dsp:txXfrm>
        <a:off x="126223" y="2900842"/>
        <a:ext cx="13081220" cy="2333254"/>
      </dsp:txXfrm>
    </dsp:sp>
    <dsp:sp modelId="{0161EAA8-2742-FA40-A454-0392F6BBF413}">
      <dsp:nvSpPr>
        <dsp:cNvPr id="0" name=""/>
        <dsp:cNvSpPr/>
      </dsp:nvSpPr>
      <dsp:spPr>
        <a:xfrm>
          <a:off x="0" y="5547519"/>
          <a:ext cx="13333666" cy="2585700"/>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zh-CN" altLang="en-US" sz="6500" b="0" i="0" kern="1200" baseline="0" dirty="0"/>
            <a:t>预言（创</a:t>
          </a:r>
          <a:r>
            <a:rPr lang="en-US" altLang="zh-CN" sz="6500" b="0" i="0" kern="1200" baseline="0" dirty="0"/>
            <a:t>49</a:t>
          </a:r>
          <a:r>
            <a:rPr lang="zh-CN" altLang="en-US" sz="6500" b="0" i="0" kern="1200" baseline="0" dirty="0"/>
            <a:t>：</a:t>
          </a:r>
          <a:r>
            <a:rPr lang="en-US" altLang="zh-CN" sz="6500" b="0" i="0" kern="1200" baseline="0" dirty="0"/>
            <a:t>10</a:t>
          </a:r>
          <a:r>
            <a:rPr lang="zh-CN" altLang="en-US" sz="6500" b="0" i="0" kern="1200" baseline="0" dirty="0"/>
            <a:t>；户</a:t>
          </a:r>
          <a:r>
            <a:rPr lang="en-US" altLang="zh-CN" sz="6500" b="0" i="0" kern="1200" baseline="0" dirty="0"/>
            <a:t>24</a:t>
          </a:r>
          <a:r>
            <a:rPr lang="zh-CN" altLang="en-US" sz="6500" b="0" i="0" kern="1200" baseline="0" dirty="0"/>
            <a:t>：</a:t>
          </a:r>
          <a:r>
            <a:rPr lang="en-US" altLang="zh-CN" sz="6500" b="0" i="0" kern="1200" baseline="0" dirty="0"/>
            <a:t>17</a:t>
          </a:r>
          <a:r>
            <a:rPr lang="zh-CN" altLang="en-US" sz="6500" b="0" i="0" kern="1200" baseline="0" dirty="0"/>
            <a:t>）</a:t>
          </a:r>
          <a:endParaRPr lang="en-US" sz="6500" b="0" i="0" kern="1200" baseline="0" dirty="0"/>
        </a:p>
      </dsp:txBody>
      <dsp:txXfrm>
        <a:off x="126223" y="5673742"/>
        <a:ext cx="13081220"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（依</a:t>
            </a:r>
            <a:r>
              <a:rPr lang="en-US" sz="2200" dirty="0">
                <a:latin typeface="Helvetica Neue"/>
                <a:ea typeface="Helvetica Neue"/>
                <a:cs typeface="Helvetica Neue"/>
                <a:sym typeface="Helvetica Neue"/>
              </a:rPr>
              <a:t>53</a:t>
            </a:r>
            <a:r>
              <a:rPr lang="zh-CN" altLang="en-US" sz="2200" dirty="0">
                <a:latin typeface="Helvetica Neue"/>
                <a:ea typeface="Helvetica Neue"/>
                <a:cs typeface="Helvetica Neue"/>
                <a:sym typeface="Helvetica Neue"/>
              </a:rPr>
              <a:t>和</a:t>
            </a:r>
            <a:r>
              <a:rPr lang="en-US" sz="2200" dirty="0">
                <a:latin typeface="Helvetica Neue"/>
                <a:ea typeface="Helvetica Neue"/>
                <a:cs typeface="Helvetica Neue"/>
                <a:sym typeface="Helvetica Neue"/>
              </a:rPr>
              <a:t>7</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14</a:t>
            </a:r>
            <a:r>
              <a:rPr lang="zh-CN" altLang="en-US" sz="2200" dirty="0">
                <a:latin typeface="Helvetica Neue"/>
                <a:ea typeface="Helvetica Neue"/>
                <a:cs typeface="Helvetica Neue"/>
                <a:sym typeface="Helvetica Neue"/>
              </a:rPr>
              <a:t>）所谓的“独立”段落，这个仆人是谁？谁是那个“贞女”？在写作时期，实际上没人知道，只能猜测。我们在“等待”那些经文所指的人。</a:t>
            </a:r>
          </a:p>
          <a:p>
            <a:r>
              <a:rPr lang="zh-CN" altLang="en-US" sz="2200" dirty="0">
                <a:latin typeface="Helvetica Neue"/>
                <a:ea typeface="Helvetica Neue"/>
                <a:cs typeface="Helvetica Neue"/>
                <a:sym typeface="Helvetica Neue"/>
              </a:rPr>
              <a:t>但是，现在我们知道了，随者耶稣和玛丽亚的到来，等待已告结束。现在我们知道谁是那些段落的“所有者”</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lang="zh-CN" altLang="en-US" dirty="0"/>
              <a:t>谦卑，隐藏，卑微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81000" y="685800"/>
            <a:ext cx="6096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这里谈论关于圣母玛丽亚的可能童贞誓愿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圣奥斯定，若望保禄</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世</a:t>
            </a:r>
          </a:p>
          <a:p>
            <a:r>
              <a:rPr lang="zh-CN" altLang="en-US" sz="2200" dirty="0">
                <a:latin typeface="Helvetica Neue"/>
                <a:ea typeface="Helvetica Neue"/>
                <a:cs typeface="Helvetica Neue"/>
                <a:sym typeface="Helvetica Neue"/>
              </a:rPr>
              <a:t>但是本笃十六怀疑这样的誓愿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在他看来这与犹太世界格格不入</a:t>
            </a:r>
          </a:p>
          <a:p>
            <a:r>
              <a:rPr lang="zh-CN" altLang="en-US" sz="2200" dirty="0">
                <a:latin typeface="Helvetica Neue"/>
                <a:ea typeface="Helvetica Neue"/>
                <a:cs typeface="Helvetica Neue"/>
                <a:sym typeface="Helvetica Neue"/>
              </a:rPr>
              <a:t>我个人观点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厄色尼派有这样的誓愿，所以对犹太世界来说并不陌生</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谈圣咏</a:t>
            </a:r>
            <a:r>
              <a:rPr lang="en-US" sz="2200" dirty="0">
                <a:latin typeface="Helvetica Neue"/>
                <a:ea typeface="Helvetica Neue"/>
                <a:cs typeface="Helvetica Neue"/>
                <a:sym typeface="Helvetica Neue"/>
              </a:rPr>
              <a:t>89</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30-34 – </a:t>
            </a:r>
            <a:r>
              <a:rPr lang="zh-CN" altLang="en-US" sz="2200" dirty="0">
                <a:latin typeface="Helvetica Neue"/>
                <a:ea typeface="Helvetica Neue"/>
                <a:cs typeface="Helvetica Neue"/>
                <a:sym typeface="Helvetica Neue"/>
              </a:rPr>
              <a:t>让人想起天主对达味的许诺（撒下</a:t>
            </a:r>
            <a:r>
              <a:rPr lang="en-US" sz="2200" dirty="0">
                <a:latin typeface="Helvetica Neue"/>
                <a:ea typeface="Helvetica Neue"/>
                <a:cs typeface="Helvetica Neue"/>
                <a:sym typeface="Helvetica Neue"/>
              </a:rPr>
              <a:t>7</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14-16</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然而圣咏</a:t>
            </a:r>
            <a:r>
              <a:rPr lang="en-US" sz="2200" dirty="0">
                <a:latin typeface="Helvetica Neue"/>
                <a:ea typeface="Helvetica Neue"/>
                <a:cs typeface="Helvetica Neue"/>
                <a:sym typeface="Helvetica Neue"/>
              </a:rPr>
              <a:t>89</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39-42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51</a:t>
            </a:r>
            <a:r>
              <a:rPr lang="zh-CN" altLang="en-US" sz="2200" dirty="0">
                <a:latin typeface="Helvetica Neue"/>
                <a:ea typeface="Helvetica Neue"/>
                <a:cs typeface="Helvetica Neue"/>
                <a:sym typeface="Helvetica Neue"/>
              </a:rPr>
              <a:t>呈现出的事实。（使人发问）那么天主的应许在哪里应验呢？</a:t>
            </a:r>
          </a:p>
          <a:p>
            <a:r>
              <a:rPr lang="zh-CN" altLang="en-US" sz="2200" dirty="0">
                <a:latin typeface="Helvetica Neue"/>
                <a:ea typeface="Helvetica Neue"/>
                <a:cs typeface="Helvetica Neue"/>
                <a:sym typeface="Helvetica Neue"/>
              </a:rPr>
              <a:t>因此，天使报喜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天主并没有忘记祂的誓言</a:t>
            </a:r>
          </a:p>
          <a:p>
            <a:r>
              <a:rPr lang="zh-CN" altLang="en-US" sz="2200" dirty="0">
                <a:latin typeface="Helvetica Neue"/>
                <a:ea typeface="Helvetica Neue"/>
                <a:cs typeface="Helvetica Neue"/>
                <a:sym typeface="Helvetica Neue"/>
              </a:rPr>
              <a:t>祂的王国没有终结。但是是什么样的王国？是世上的王国吗？（若</a:t>
            </a:r>
            <a:r>
              <a:rPr lang="en-US" sz="2200" dirty="0">
                <a:latin typeface="Helvetica Neue"/>
                <a:ea typeface="Helvetica Neue"/>
                <a:cs typeface="Helvetica Neue"/>
                <a:sym typeface="Helvetica Neue"/>
              </a:rPr>
              <a:t>18</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36</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斐理伯书</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9-11</a:t>
            </a:r>
            <a:endParaRPr lang="zh-CN" altLang="en-US" sz="2200" dirty="0">
              <a:latin typeface="Helvetica Neue"/>
              <a:ea typeface="Helvetica Neue"/>
              <a:cs typeface="Helvetica Neue"/>
              <a:sym typeface="Helvetica Neue"/>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根据一个古老的传统，世界是在</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月</a:t>
            </a:r>
            <a:r>
              <a:rPr lang="en-US" sz="2200" dirty="0">
                <a:latin typeface="Helvetica Neue"/>
                <a:ea typeface="Helvetica Neue"/>
                <a:cs typeface="Helvetica Neue"/>
                <a:sym typeface="Helvetica Neue"/>
              </a:rPr>
              <a:t>25</a:t>
            </a:r>
            <a:r>
              <a:rPr lang="zh-CN" altLang="en-US" sz="2200" dirty="0">
                <a:latin typeface="Helvetica Neue"/>
                <a:ea typeface="Helvetica Neue"/>
                <a:cs typeface="Helvetica Neue"/>
                <a:sym typeface="Helvetica Neue"/>
              </a:rPr>
              <a:t>日创造的，奇怪的是教会在</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月</a:t>
            </a:r>
            <a:r>
              <a:rPr lang="en-US" sz="2200" dirty="0">
                <a:latin typeface="Helvetica Neue"/>
                <a:ea typeface="Helvetica Neue"/>
                <a:cs typeface="Helvetica Neue"/>
                <a:sym typeface="Helvetica Neue"/>
              </a:rPr>
              <a:t>25</a:t>
            </a:r>
            <a:r>
              <a:rPr lang="zh-CN" altLang="en-US" sz="2200" dirty="0">
                <a:latin typeface="Helvetica Neue"/>
                <a:ea typeface="Helvetica Neue"/>
                <a:cs typeface="Helvetica Neue"/>
                <a:sym typeface="Helvetica Neue"/>
              </a:rPr>
              <a:t>日庆祝道成肉身的奥迹。</a:t>
            </a:r>
          </a:p>
          <a:p>
            <a:r>
              <a:rPr lang="zh-CN" altLang="en-US" sz="2200" dirty="0">
                <a:latin typeface="Helvetica Neue"/>
                <a:ea typeface="Helvetica Neue"/>
                <a:cs typeface="Helvetica Neue"/>
                <a:sym typeface="Helvetica Neue"/>
              </a:rPr>
              <a:t>这里，天主圣神在圣母的同意下在她胎中创造孩子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耶稣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新亚当</a:t>
            </a:r>
          </a:p>
          <a:p>
            <a:r>
              <a:rPr lang="zh-CN" altLang="en-US" sz="2200" dirty="0">
                <a:latin typeface="Helvetica Neue"/>
                <a:ea typeface="Helvetica Neue"/>
                <a:cs typeface="Helvetica Neue"/>
                <a:sym typeface="Helvetica Neue"/>
              </a:rPr>
              <a:t>今天我们也知道为什么关于耶稣婴孩时期的叙述似乎比其它叙述更古老，只要玛丽亚活着，这件事就一直是家庭秘密</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lang="zh-CN" altLang="en-US" dirty="0"/>
              <a:t>路加 </a:t>
            </a:r>
            <a:r>
              <a:rPr lang="en-US" altLang="zh-CN" dirty="0"/>
              <a:t>– </a:t>
            </a:r>
            <a:r>
              <a:rPr lang="zh-CN" altLang="en-US" dirty="0"/>
              <a:t>还呈现了洗者若翰和耶稣之间的对比</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还有一个讯息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耶稣不属于我们通常认为的重要和有权势人物</a:t>
            </a:r>
          </a:p>
          <a:p>
            <a:r>
              <a:rPr lang="zh-CN" altLang="en-US" sz="2200" dirty="0">
                <a:latin typeface="Helvetica Neue"/>
                <a:ea typeface="Helvetica Neue"/>
                <a:cs typeface="Helvetica Neue"/>
                <a:sym typeface="Helvetica Neue"/>
              </a:rPr>
              <a:t>“所以成为一个基督徒必须把标准盛行的所有人们所思所想的一切抛诸脑后，以便进入我们存在的真理之光，并在光的帮助下找到正确的路径”（本笃十六）</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rPr dirty="0"/>
              <a:t> </a:t>
            </a:r>
            <a:r>
              <a:rPr lang="zh-CN" altLang="en-US" dirty="0"/>
              <a:t>复活的新生 </a:t>
            </a:r>
            <a:r>
              <a:rPr lang="en-US" altLang="zh-CN" dirty="0"/>
              <a:t>– </a:t>
            </a:r>
            <a:r>
              <a:rPr lang="zh-CN" altLang="en-US" dirty="0"/>
              <a:t>”在许多兄弟中”</a:t>
            </a:r>
            <a:r>
              <a:rPr lang="zh-CN" altLang="en-US" baseline="0" dirty="0"/>
              <a:t> </a:t>
            </a:r>
            <a:r>
              <a:rPr lang="en-US" altLang="zh-CN" baseline="0" dirty="0"/>
              <a:t>– </a:t>
            </a:r>
            <a:r>
              <a:rPr lang="zh-CN" altLang="en-US" baseline="0" dirty="0"/>
              <a:t>其他跟随耶稣的进入新生命。</a:t>
            </a:r>
            <a:endParaRPr lang="en-US" altLang="zh-CN" baseline="0" dirty="0"/>
          </a:p>
          <a:p>
            <a:r>
              <a:rPr lang="zh-CN" altLang="en-US" baseline="0" dirty="0"/>
              <a:t>哥罗森书和罗马书都扩展了“首生者”的意义</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lang="zh-CN" altLang="en-US" dirty="0"/>
              <a:t>耶稣是割损礼可能发生在白冷</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中国传统做月子</a:t>
            </a:r>
          </a:p>
          <a:p>
            <a:r>
              <a:rPr lang="zh-CN" altLang="en-US" sz="2200" dirty="0">
                <a:latin typeface="Helvetica Neue"/>
                <a:ea typeface="Helvetica Neue"/>
                <a:cs typeface="Helvetica Neue"/>
                <a:sym typeface="Helvetica Neue"/>
              </a:rPr>
              <a:t>他们至少要走两个小时的路程才能到达圣殿</a:t>
            </a:r>
          </a:p>
          <a:p>
            <a:r>
              <a:rPr lang="zh-CN" altLang="en-US" sz="2200" dirty="0">
                <a:latin typeface="Helvetica Neue"/>
                <a:ea typeface="Helvetica Neue"/>
                <a:cs typeface="Helvetica Neue"/>
                <a:sym typeface="Helvetica Neue"/>
              </a:rPr>
              <a:t>大黑洛德在主前</a:t>
            </a:r>
            <a:r>
              <a:rPr lang="en-US" sz="2200" dirty="0">
                <a:latin typeface="Helvetica Neue"/>
                <a:ea typeface="Helvetica Neue"/>
                <a:cs typeface="Helvetica Neue"/>
                <a:sym typeface="Helvetica Neue"/>
              </a:rPr>
              <a:t>18</a:t>
            </a:r>
            <a:r>
              <a:rPr lang="zh-CN" altLang="en-US" sz="2200" dirty="0">
                <a:latin typeface="Helvetica Neue"/>
                <a:ea typeface="Helvetica Neue"/>
                <a:cs typeface="Helvetica Neue"/>
                <a:sym typeface="Helvetica Neue"/>
              </a:rPr>
              <a:t>年开始建造圣殿，他们到达圣殿是在主前</a:t>
            </a:r>
            <a:r>
              <a:rPr lang="en-US" sz="2200" dirty="0">
                <a:latin typeface="Helvetica Neue"/>
                <a:ea typeface="Helvetica Neue"/>
                <a:cs typeface="Helvetica Neue"/>
                <a:sym typeface="Helvetica Neue"/>
              </a:rPr>
              <a:t>6</a:t>
            </a:r>
            <a:r>
              <a:rPr lang="zh-CN" altLang="en-US" sz="2200" dirty="0">
                <a:latin typeface="Helvetica Neue"/>
                <a:ea typeface="Helvetica Neue"/>
                <a:cs typeface="Helvetica Neue"/>
                <a:sym typeface="Helvetica Neue"/>
              </a:rPr>
              <a:t>年时，圣殿圣所工作已经完成。但是整个圣殿的完工是持续到主后</a:t>
            </a:r>
            <a:r>
              <a:rPr lang="en-US" sz="2200" dirty="0">
                <a:latin typeface="Helvetica Neue"/>
                <a:ea typeface="Helvetica Neue"/>
                <a:cs typeface="Helvetica Neue"/>
                <a:sym typeface="Helvetica Neue"/>
              </a:rPr>
              <a:t>66</a:t>
            </a:r>
            <a:r>
              <a:rPr lang="zh-CN" altLang="en-US" sz="2200" dirty="0">
                <a:latin typeface="Helvetica Neue"/>
                <a:ea typeface="Helvetica Neue"/>
                <a:cs typeface="Helvetica Neue"/>
                <a:sym typeface="Helvetica Neue"/>
              </a:rPr>
              <a:t>年</a:t>
            </a:r>
          </a:p>
          <a:p>
            <a:pPr lvl="0"/>
            <a:r>
              <a:rPr lang="zh-CN" altLang="en-US" sz="2200" dirty="0">
                <a:latin typeface="Helvetica Neue"/>
                <a:ea typeface="Helvetica Neue"/>
                <a:cs typeface="Helvetica Neue"/>
                <a:sym typeface="Helvetica Neue"/>
              </a:rPr>
              <a:t>圣母玛丽亚实际无须取洁，她的孩子将洁净整个世界，但是他们遵守法律。圣母和若瑟奉献不起一只羔羊，他们的奉献是为圣母玛丽亚的取洁咏，不是为赎回小孩</a:t>
            </a:r>
          </a:p>
          <a:p>
            <a:pPr lvl="0"/>
            <a:r>
              <a:rPr lang="zh-CN" altLang="en-US" sz="2200" dirty="0">
                <a:latin typeface="Helvetica Neue"/>
                <a:ea typeface="Helvetica Neue"/>
                <a:cs typeface="Helvetica Neue"/>
                <a:sym typeface="Helvetica Neue"/>
              </a:rPr>
              <a:t>这实际没有发生（出</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12-15</a:t>
            </a:r>
            <a:r>
              <a:rPr lang="zh-CN" altLang="en-US" sz="2200" dirty="0">
                <a:latin typeface="Helvetica Neue"/>
                <a:ea typeface="Helvetica Neue"/>
                <a:cs typeface="Helvetica Neue"/>
                <a:sym typeface="Helvetica Neue"/>
              </a:rPr>
              <a:t>）；取而代之，路加移到第三点</a:t>
            </a:r>
          </a:p>
          <a:p>
            <a:pPr lvl="0"/>
            <a:r>
              <a:rPr lang="zh-CN" altLang="en-US" sz="2200" dirty="0">
                <a:latin typeface="Helvetica Neue"/>
                <a:ea typeface="Helvetica Neue"/>
                <a:cs typeface="Helvetica Neue"/>
                <a:sym typeface="Helvetica Neue"/>
              </a:rPr>
              <a:t>奉献耶稣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西默盎和亚纳可能属于虔诚的厄色尼派（路</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38</a:t>
            </a:r>
            <a:r>
              <a:rPr lang="zh-CN" altLang="en-US" sz="2200" dirty="0">
                <a:latin typeface="Helvetica Neue"/>
                <a:ea typeface="Helvetica Neue"/>
                <a:cs typeface="Helvetica Neue"/>
                <a:sym typeface="Helvetica Neue"/>
              </a:rPr>
              <a:t>）</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这个暗示来自路加福音</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22 – </a:t>
            </a:r>
            <a:r>
              <a:rPr lang="zh-CN" altLang="en-US" sz="2200" dirty="0">
                <a:latin typeface="Helvetica Neue"/>
                <a:ea typeface="Helvetica Neue"/>
                <a:cs typeface="Helvetica Neue"/>
                <a:sym typeface="Helvetica Neue"/>
              </a:rPr>
              <a:t>有给声音对耶稣说：“我因你喜悦 </a:t>
            </a:r>
            <a:r>
              <a:rPr lang="en-US" altLang="zh-CN"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a:t>
            </a:r>
            <a:r>
              <a:rPr lang="zh-CN" altLang="en-US" sz="2200" dirty="0">
                <a:latin typeface="Helvetica Neue"/>
                <a:ea typeface="Helvetica Neue"/>
                <a:cs typeface="Helvetica Neue"/>
                <a:sym typeface="Helvetica Neue"/>
              </a:rPr>
              <a:t>我有喜悦</a:t>
            </a:r>
            <a:r>
              <a:rPr lang="en-US" altLang="zh-CN" sz="2200" dirty="0">
                <a:latin typeface="Helvetica Neue"/>
                <a:ea typeface="Helvetica Neue"/>
                <a:cs typeface="Helvetica Neue"/>
                <a:sym typeface="Helvetica Neue"/>
              </a:rPr>
              <a:t>】 ”</a:t>
            </a:r>
          </a:p>
          <a:p>
            <a:r>
              <a:rPr lang="zh-CN" altLang="en-US" sz="2200" dirty="0">
                <a:latin typeface="Helvetica Neue"/>
                <a:ea typeface="Helvetica Neue"/>
                <a:cs typeface="Helvetica Neue"/>
                <a:sym typeface="Helvetica Neue"/>
              </a:rPr>
              <a:t>那个天主所喜悦的人是耶稣。</a:t>
            </a:r>
          </a:p>
          <a:p>
            <a:r>
              <a:rPr lang="zh-CN" altLang="en-US" sz="2200" dirty="0">
                <a:latin typeface="Helvetica Neue"/>
                <a:ea typeface="Helvetica Neue"/>
                <a:cs typeface="Helvetica Neue"/>
                <a:sym typeface="Helvetica Neue"/>
              </a:rPr>
              <a:t>所以天主因那些效法基督，分享圣子的态度的人而喜悦</a:t>
            </a:r>
          </a:p>
          <a:p>
            <a:r>
              <a:rPr lang="zh-CN" altLang="en-US" sz="2200" dirty="0">
                <a:latin typeface="Helvetica Neue"/>
                <a:ea typeface="Helvetica Neue"/>
                <a:cs typeface="Helvetica Neue"/>
                <a:sym typeface="Helvetica Neue"/>
              </a:rPr>
              <a:t>还有“奥古斯都的平安” 和“基督的平安”。有什么区别？</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我们相信并宣认纳匝肋人耶稣 </a:t>
            </a:r>
          </a:p>
          <a:p>
            <a:r>
              <a:rPr lang="zh-CN" altLang="en-US" sz="2200" dirty="0">
                <a:latin typeface="Helvetica Neue"/>
                <a:ea typeface="Helvetica Neue"/>
                <a:cs typeface="Helvetica Neue"/>
                <a:sym typeface="Helvetica Neue"/>
              </a:rPr>
              <a:t>在白冷出生的犹太人，生于以色列的女子（路</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4-7</a:t>
            </a:r>
            <a:r>
              <a:rPr lang="zh-CN" altLang="en-US" sz="2200" dirty="0">
                <a:latin typeface="Helvetica Neue"/>
                <a:ea typeface="Helvetica Neue"/>
                <a:cs typeface="Helvetica Neue"/>
                <a:sym typeface="Helvetica Neue"/>
              </a:rPr>
              <a:t>） </a:t>
            </a:r>
          </a:p>
          <a:p>
            <a:r>
              <a:rPr lang="zh-CN" altLang="en-US" sz="2200" dirty="0">
                <a:latin typeface="Helvetica Neue"/>
                <a:ea typeface="Helvetica Neue"/>
                <a:cs typeface="Helvetica Neue"/>
                <a:sym typeface="Helvetica Neue"/>
              </a:rPr>
              <a:t>在大黑洛德为王和恺撒奥古斯都为皇帝的时候（玛</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；路</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从事木匠工艺（谷</a:t>
            </a:r>
            <a:r>
              <a:rPr lang="en-US" sz="2200" dirty="0">
                <a:latin typeface="Helvetica Neue"/>
                <a:ea typeface="Helvetica Neue"/>
                <a:cs typeface="Helvetica Neue"/>
                <a:sym typeface="Helvetica Neue"/>
              </a:rPr>
              <a:t>6</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恺撒提笔留执政，般雀彼拉多为犹太总督时，在耶路撒冷被人钉死在十字架上（路</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；谷</a:t>
            </a:r>
            <a:r>
              <a:rPr lang="en-US" sz="2200" dirty="0">
                <a:latin typeface="Helvetica Neue"/>
                <a:ea typeface="Helvetica Neue"/>
                <a:cs typeface="Helvetica Neue"/>
                <a:sym typeface="Helvetica Neue"/>
              </a:rPr>
              <a:t>15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15</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祂确是降生成人是天主永远之子（教理</a:t>
            </a:r>
            <a:r>
              <a:rPr lang="en-US" sz="2200" dirty="0">
                <a:latin typeface="Helvetica Neue"/>
                <a:ea typeface="Helvetica Neue"/>
                <a:cs typeface="Helvetica Neue"/>
                <a:sym typeface="Helvetica Neue"/>
              </a:rPr>
              <a:t>423</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祂是出自天主（若</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）自天而降（若</a:t>
            </a:r>
            <a:r>
              <a:rPr lang="en-US" sz="2200" dirty="0">
                <a:latin typeface="Helvetica Neue"/>
                <a:ea typeface="Helvetica Neue"/>
                <a:cs typeface="Helvetica Neue"/>
                <a:sym typeface="Helvetica Neue"/>
              </a:rPr>
              <a:t>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6</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33</a:t>
            </a:r>
            <a:r>
              <a:rPr lang="zh-CN" altLang="en-US" sz="2200" dirty="0">
                <a:latin typeface="Helvetica Neue"/>
                <a:ea typeface="Helvetica Neue"/>
                <a:cs typeface="Helvetica Neue"/>
                <a:sym typeface="Helvetica Neue"/>
              </a:rPr>
              <a:t>）和 “在肉身内降世”</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多年来奥古斯都为罗马帝国带来平安，法律的保障和国家的繁荣，但它只是区域性的平安，不能持续太久。</a:t>
            </a:r>
          </a:p>
          <a:p>
            <a:r>
              <a:rPr lang="zh-CN" altLang="en-US" sz="2200" dirty="0">
                <a:latin typeface="Helvetica Neue"/>
                <a:ea typeface="Helvetica Neue"/>
                <a:cs typeface="Helvetica Neue"/>
                <a:sym typeface="Helvetica Neue"/>
              </a:rPr>
              <a:t>而耶稣的平安是世界所不能给的（若</a:t>
            </a:r>
            <a:r>
              <a:rPr lang="en-US" sz="2200" dirty="0">
                <a:latin typeface="Helvetica Neue"/>
                <a:ea typeface="Helvetica Neue"/>
                <a:cs typeface="Helvetica Neue"/>
                <a:sym typeface="Helvetica Neue"/>
              </a:rPr>
              <a:t>14</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27</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此外，奥古斯都属于过去，他已不在了。</a:t>
            </a:r>
          </a:p>
          <a:p>
            <a:r>
              <a:rPr lang="zh-CN" altLang="en-US" sz="2200" dirty="0">
                <a:latin typeface="Helvetica Neue"/>
                <a:ea typeface="Helvetica Neue"/>
                <a:cs typeface="Helvetica Neue"/>
                <a:sym typeface="Helvetica Neue"/>
              </a:rPr>
              <a:t>而耶稣一直临在，祂是现在和将来，祂永远活着（希</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8</a:t>
            </a:r>
            <a:r>
              <a:rPr lang="zh-CN" altLang="en-US" sz="2200" dirty="0">
                <a:latin typeface="Helvetica Neue"/>
                <a:ea typeface="Helvetica Neue"/>
                <a:cs typeface="Helvetica Neue"/>
                <a:sym typeface="Helvetica Neue"/>
              </a:rPr>
              <a:t>）</a:t>
            </a:r>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rPr lang="zh-CN" altLang="en-US" dirty="0"/>
              <a:t>这就是真实的耶稣</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xfrm>
            <a:off x="381000" y="685800"/>
            <a:ext cx="6096000" cy="3429000"/>
          </a:xfrm>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耶稣也是这样，天主是爱。但是当爱挑战我们超越自我时，也可能被恨。真爱不能容忍任性，不能容忍“罪”</a:t>
            </a:r>
          </a:p>
          <a:p>
            <a:r>
              <a:rPr lang="zh-CN" altLang="en-US" sz="2200" dirty="0">
                <a:latin typeface="Helvetica Neue"/>
                <a:ea typeface="Helvetica Neue"/>
                <a:cs typeface="Helvetica Neue"/>
                <a:sym typeface="Helvetica Neue"/>
              </a:rPr>
              <a:t>在教父著作中，冷漠</a:t>
            </a:r>
            <a:r>
              <a:rPr lang="en-US" sz="2200" dirty="0">
                <a:latin typeface="Helvetica Neue"/>
                <a:ea typeface="Helvetica Neue"/>
                <a:cs typeface="Helvetica Neue"/>
                <a:sym typeface="Helvetica Neue"/>
              </a:rPr>
              <a:t>-</a:t>
            </a:r>
            <a:r>
              <a:rPr lang="zh-CN" altLang="en-US" sz="2200" dirty="0">
                <a:latin typeface="Helvetica Neue"/>
                <a:ea typeface="Helvetica Neue"/>
                <a:cs typeface="Helvetica Neue"/>
                <a:sym typeface="Helvetica Neue"/>
              </a:rPr>
              <a:t>对他人的苦难无动于衷，被认为是异教的典型特征。</a:t>
            </a:r>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381000" y="685800"/>
            <a:ext cx="6096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当心醒悟是非常重要的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谷</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33-37</a:t>
            </a:r>
            <a:endParaRPr lang="zh-CN" altLang="en-US" sz="2200" dirty="0">
              <a:latin typeface="Helvetica Neue"/>
              <a:ea typeface="Helvetica Neue"/>
              <a:cs typeface="Helvetica Neue"/>
              <a:sym typeface="Helvetica Neue"/>
            </a:endParaRPr>
          </a:p>
          <a:p>
            <a:r>
              <a:rPr lang="zh-CN" altLang="en-US" sz="2200" dirty="0">
                <a:latin typeface="Helvetica Neue"/>
                <a:ea typeface="Helvetica Neue"/>
                <a:cs typeface="Helvetica Neue"/>
                <a:sym typeface="Helvetica Neue"/>
              </a:rPr>
              <a:t>达味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牧人（撒上</a:t>
            </a:r>
            <a:r>
              <a:rPr lang="en-US" sz="2200" dirty="0">
                <a:latin typeface="Helvetica Neue"/>
                <a:ea typeface="Helvetica Neue"/>
                <a:cs typeface="Helvetica Neue"/>
                <a:sym typeface="Helvetica Neue"/>
              </a:rPr>
              <a:t>16</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1-13</a:t>
            </a:r>
            <a:r>
              <a:rPr lang="zh-CN" altLang="en-US" sz="2200" dirty="0">
                <a:latin typeface="Helvetica Neue"/>
                <a:ea typeface="Helvetica Neue"/>
                <a:cs typeface="Helvetica Neue"/>
                <a:sym typeface="Helvetica Neue"/>
              </a:rPr>
              <a:t>；撒下</a:t>
            </a:r>
            <a:r>
              <a:rPr lang="en-US" sz="2200" dirty="0">
                <a:latin typeface="Helvetica Neue"/>
                <a:ea typeface="Helvetica Neue"/>
                <a:cs typeface="Helvetica Neue"/>
                <a:sym typeface="Helvetica Neue"/>
              </a:rPr>
              <a:t>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米 </a:t>
            </a:r>
            <a:r>
              <a:rPr lang="en-US" sz="2200" dirty="0">
                <a:latin typeface="Helvetica Neue"/>
                <a:ea typeface="Helvetica Neue"/>
                <a:cs typeface="Helvetica Neue"/>
                <a:sym typeface="Helvetica Neue"/>
              </a:rPr>
              <a:t>– 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1-3  - </a:t>
            </a:r>
            <a:r>
              <a:rPr lang="zh-CN" altLang="en-US" sz="2200" dirty="0">
                <a:latin typeface="Helvetica Neue"/>
                <a:ea typeface="Helvetica Neue"/>
                <a:cs typeface="Helvetica Neue"/>
                <a:sym typeface="Helvetica Neue"/>
              </a:rPr>
              <a:t>玛</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6</a:t>
            </a:r>
            <a:endParaRPr lang="zh-CN" altLang="en-US" sz="2200" dirty="0">
              <a:latin typeface="Helvetica Neue"/>
              <a:ea typeface="Helvetica Neue"/>
              <a:cs typeface="Helvetica Neue"/>
              <a:sym typeface="Helvetica Neue"/>
            </a:endParaRPr>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路加福音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声称给世界带来平安的皇帝，新生儿的完全对立面；</a:t>
            </a:r>
          </a:p>
          <a:p>
            <a:r>
              <a:rPr lang="zh-CN" altLang="en-US" sz="2200" dirty="0">
                <a:latin typeface="Helvetica Neue"/>
                <a:ea typeface="Helvetica Neue"/>
                <a:cs typeface="Helvetica Neue"/>
                <a:sym typeface="Helvetica Neue"/>
              </a:rPr>
              <a:t>玛窦福音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受皇帝宠幸而为王统治的国王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以准默西亚的口吻宣称自己是救赎者，至少是犹太王国的救赎者，也是这新生儿的完全对立面</a:t>
            </a:r>
          </a:p>
          <a:p>
            <a:r>
              <a:rPr lang="zh-CN" altLang="en-US" sz="2200" dirty="0">
                <a:latin typeface="Helvetica Neue"/>
                <a:ea typeface="Helvetica Neue"/>
                <a:cs typeface="Helvetica Neue"/>
                <a:sym typeface="Helvetica Neue"/>
              </a:rPr>
              <a:t>关于巴郎（户</a:t>
            </a:r>
            <a:r>
              <a:rPr lang="en-US" sz="2200" dirty="0">
                <a:latin typeface="Helvetica Neue"/>
                <a:ea typeface="Helvetica Neue"/>
                <a:cs typeface="Helvetica Neue"/>
                <a:sym typeface="Helvetica Neue"/>
              </a:rPr>
              <a:t>31</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8</a:t>
            </a:r>
            <a:r>
              <a:rPr lang="zh-CN" altLang="en-US" sz="2200" dirty="0">
                <a:latin typeface="Helvetica Neue"/>
                <a:ea typeface="Helvetica Neue"/>
                <a:cs typeface="Helvetica Neue"/>
                <a:sym typeface="Helvetica Neue"/>
              </a:rPr>
              <a:t>；苏</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22</a:t>
            </a:r>
            <a:r>
              <a:rPr lang="zh-CN" altLang="en-US" sz="2200" dirty="0">
                <a:latin typeface="Helvetica Neue"/>
                <a:ea typeface="Helvetica Neue"/>
                <a:cs typeface="Helvetica Neue"/>
                <a:sym typeface="Helvetica Neue"/>
              </a:rPr>
              <a:t>）</a:t>
            </a:r>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宗教的矛盾心理：</a:t>
            </a:r>
          </a:p>
          <a:p>
            <a:pPr lvl="0"/>
            <a:r>
              <a:rPr lang="zh-CN" altLang="en-US" sz="2200" dirty="0">
                <a:latin typeface="Helvetica Neue"/>
                <a:ea typeface="Helvetica Neue"/>
                <a:cs typeface="Helvetica Neue"/>
                <a:sym typeface="Helvetica Neue"/>
              </a:rPr>
              <a:t>它可以成为通往真知识之路，通往基督之路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玛窦福音的术士（贤士）</a:t>
            </a:r>
          </a:p>
          <a:p>
            <a:pPr lvl="0"/>
            <a:r>
              <a:rPr lang="zh-CN" altLang="en-US" sz="2200" dirty="0">
                <a:latin typeface="Helvetica Neue"/>
                <a:ea typeface="Helvetica Neue"/>
                <a:cs typeface="Helvetica Neue"/>
                <a:sym typeface="Helvetica Neue"/>
              </a:rPr>
              <a:t>但它也可以是相反天主和救主，变成恶魔和毁灭性的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宗徒大事录中的那个</a:t>
            </a:r>
          </a:p>
          <a:p>
            <a:pPr marL="436562" indent="-436562">
              <a:buSzPct val="100000"/>
              <a:buAutoNum type="arabicPeriod"/>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贤士（术士）将两件事联系在一起吗？但在这里我们有个关于“科学”和“哲学”很好的连接</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对真理的追求。</a:t>
            </a:r>
          </a:p>
          <a:p>
            <a:r>
              <a:rPr lang="zh-CN" altLang="en-US" sz="2200" dirty="0">
                <a:latin typeface="Helvetica Neue"/>
                <a:ea typeface="Helvetica Neue"/>
                <a:cs typeface="Helvetica Neue"/>
                <a:sym typeface="Helvetica Neue"/>
              </a:rPr>
              <a:t>此外，贤士像亚巴郎一样</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是回应天主的召叫踏上旅途</a:t>
            </a:r>
          </a:p>
          <a:p>
            <a:r>
              <a:rPr lang="zh-CN" altLang="en-US" sz="2200" dirty="0">
                <a:latin typeface="Helvetica Neue"/>
                <a:ea typeface="Helvetica Neue"/>
                <a:cs typeface="Helvetica Neue"/>
                <a:sym typeface="Helvetica Neue"/>
              </a:rPr>
              <a:t>每个时代都能找到这样的真理追寻者</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（比如）苏格拉底的祖先，孔夫子，佛。。。</a:t>
            </a:r>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在古代世界，天体被认为是神的力量，决定人类的命运</a:t>
            </a:r>
          </a:p>
          <a:p>
            <a:r>
              <a:rPr lang="zh-CN" altLang="en-US" sz="2200" dirty="0">
                <a:latin typeface="Helvetica Neue"/>
                <a:ea typeface="Helvetica Neue"/>
                <a:cs typeface="Helvetica Neue"/>
                <a:sym typeface="Helvetica Neue"/>
              </a:rPr>
              <a:t>行星以神的名字命名，那些神统治这个世界，人类必须尽量安抚这些势力，圣经一神论去除这些神话色彩：太阳只是太阳，月亮只是月亮，星辰只是星辰</a:t>
            </a:r>
          </a:p>
          <a:p>
            <a:r>
              <a:rPr lang="zh-CN" altLang="en-US" sz="2200" dirty="0">
                <a:latin typeface="Helvetica Neue"/>
                <a:ea typeface="Helvetica Neue"/>
                <a:cs typeface="Helvetica Neue"/>
                <a:sym typeface="Helvetica Neue"/>
              </a:rPr>
              <a:t>但是，在进入整个外邦世界之后，基督信仰不得不再次与星体神明格斗（见厄弗所书和哥罗森书）</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基督战胜这一切力量</a:t>
            </a:r>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err="1">
                <a:latin typeface="Helvetica Neue"/>
                <a:ea typeface="Helvetica Neue"/>
                <a:cs typeface="Helvetica Neue"/>
                <a:sym typeface="Helvetica Neue"/>
              </a:rPr>
              <a:t>Tarshish</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西班牙的塔特索斯</a:t>
            </a:r>
            <a:endParaRPr lang="en-US" altLang="zh-CN" sz="2200" dirty="0">
              <a:latin typeface="Helvetica Neue"/>
              <a:ea typeface="Helvetica Neue"/>
              <a:cs typeface="Helvetica Neue"/>
              <a:sym typeface="Helvetica Neue"/>
            </a:endParaRPr>
          </a:p>
          <a:p>
            <a:r>
              <a:rPr lang="zh-CN" altLang="en-US" sz="2200" dirty="0">
                <a:latin typeface="Helvetica Neue"/>
                <a:ea typeface="Helvetica Neue"/>
                <a:cs typeface="Helvetica Neue"/>
                <a:sym typeface="Helvetica Neue"/>
              </a:rPr>
              <a:t>传统上只有三王，而且有个关于第四个王的传说，说他错过了时间来晚了，正好是耶稣被钉十字架的时候。</a:t>
            </a:r>
          </a:p>
          <a:p>
            <a:r>
              <a:rPr lang="zh-CN" altLang="en-US" sz="2200" dirty="0">
                <a:latin typeface="Helvetica Neue"/>
                <a:ea typeface="Helvetica Neue"/>
                <a:cs typeface="Helvetica Neue"/>
                <a:sym typeface="Helvetica Neue"/>
              </a:rPr>
              <a:t>他们代表三大洲：非洲，亚洲和欧洲</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最后一个来晚的代表美洲</a:t>
            </a:r>
          </a:p>
          <a:p>
            <a:r>
              <a:rPr lang="zh-CN" altLang="en-US" sz="2200" dirty="0">
                <a:latin typeface="Helvetica Neue"/>
                <a:ea typeface="Helvetica Neue"/>
                <a:cs typeface="Helvetica Neue"/>
                <a:sym typeface="Helvetica Neue"/>
              </a:rPr>
              <a:t>这里有普世的概念</a:t>
            </a:r>
          </a:p>
          <a:p>
            <a:r>
              <a:rPr lang="zh-CN" altLang="en-US" sz="2200" dirty="0">
                <a:latin typeface="Helvetica Neue"/>
                <a:ea typeface="Helvetica Neue"/>
                <a:cs typeface="Helvetica Neue"/>
                <a:sym typeface="Helvetica Neue"/>
              </a:rPr>
              <a:t>还有一种观点认为三王代表人生的各个阶段</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青年，壮年，和老年。人类生命的每个不同阶段，它的真正意义和它的内在合一都是在耶稣的陪伴下</a:t>
            </a: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亚巴郎与万国的祝福相关（创</a:t>
            </a:r>
            <a:r>
              <a:rPr lang="en-US" sz="2200" dirty="0">
                <a:latin typeface="Helvetica Neue"/>
                <a:ea typeface="Helvetica Neue"/>
                <a:cs typeface="Helvetica Neue"/>
                <a:sym typeface="Helvetica Neue"/>
              </a:rPr>
              <a:t>18:18</a:t>
            </a:r>
            <a:r>
              <a:rPr lang="zh-CN" altLang="en-US" sz="2200" dirty="0">
                <a:latin typeface="Helvetica Neue"/>
                <a:ea typeface="Helvetica Neue"/>
                <a:cs typeface="Helvetica Neue"/>
                <a:sym typeface="Helvetica Neue"/>
              </a:rPr>
              <a:t>）。福音将祝福带给万国（玛</a:t>
            </a:r>
            <a:r>
              <a:rPr lang="en-US" sz="2200" dirty="0">
                <a:latin typeface="Helvetica Neue"/>
                <a:ea typeface="Helvetica Neue"/>
                <a:cs typeface="Helvetica Neue"/>
                <a:sym typeface="Helvetica Neue"/>
              </a:rPr>
              <a:t>28:19</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普世性</a:t>
            </a:r>
          </a:p>
          <a:p>
            <a:r>
              <a:rPr lang="en-US" sz="2200" dirty="0">
                <a:latin typeface="Helvetica Neue"/>
                <a:ea typeface="Helvetica Neue"/>
                <a:cs typeface="Helvetica Neue"/>
                <a:sym typeface="Helvetica Neue"/>
              </a:rPr>
              <a:t>3x14</a:t>
            </a:r>
            <a:r>
              <a:rPr lang="zh-CN" altLang="en-US" sz="2200" dirty="0">
                <a:latin typeface="Helvetica Neue"/>
                <a:ea typeface="Helvetica Neue"/>
                <a:cs typeface="Helvetica Neue"/>
                <a:sym typeface="Helvetica Neue"/>
              </a:rPr>
              <a:t>代</a:t>
            </a:r>
            <a:r>
              <a:rPr lang="en-US" sz="2200" dirty="0">
                <a:latin typeface="Helvetica Neue"/>
                <a:ea typeface="Helvetica Neue"/>
                <a:cs typeface="Helvetica Neue"/>
                <a:sym typeface="Helvetica Neue"/>
              </a:rPr>
              <a:t> - David</a:t>
            </a:r>
            <a:r>
              <a:rPr lang="zh-CN" altLang="en-US" sz="2200" dirty="0">
                <a:latin typeface="Helvetica Neue"/>
                <a:ea typeface="Helvetica Neue"/>
                <a:cs typeface="Helvetica Neue"/>
                <a:sym typeface="Helvetica Neue"/>
              </a:rPr>
              <a:t>的希伯来字母加起来是数字</a:t>
            </a:r>
            <a:r>
              <a:rPr lang="en-US" sz="2200" dirty="0">
                <a:latin typeface="Helvetica Neue"/>
                <a:ea typeface="Helvetica Neue"/>
                <a:cs typeface="Helvetica Neue"/>
                <a:sym typeface="Helvetica Neue"/>
              </a:rPr>
              <a:t>14</a:t>
            </a:r>
            <a:endParaRPr lang="zh-CN" altLang="en-US" sz="2200" dirty="0">
              <a:latin typeface="Helvetica Neue"/>
              <a:ea typeface="Helvetica Neue"/>
              <a:cs typeface="Helvetica Neue"/>
              <a:sym typeface="Helvetica Neue"/>
            </a:endParaRP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是黑洛德王的挑战者，并且是这个城市的问题。</a:t>
            </a:r>
          </a:p>
          <a:p>
            <a:r>
              <a:rPr lang="zh-CN" altLang="en-US" sz="2200" dirty="0">
                <a:latin typeface="Helvetica Neue"/>
                <a:ea typeface="Helvetica Neue"/>
                <a:cs typeface="Helvetica Neue"/>
                <a:sym typeface="Helvetica Neue"/>
              </a:rPr>
              <a:t>默西亚的诞生对这个国家来说是一场骚乱吗？</a:t>
            </a:r>
          </a:p>
          <a:p>
            <a:r>
              <a:rPr lang="zh-CN" altLang="en-US" sz="2200" dirty="0">
                <a:latin typeface="Helvetica Neue"/>
                <a:ea typeface="Helvetica Neue"/>
                <a:cs typeface="Helvetica Neue"/>
                <a:sym typeface="Helvetica Neue"/>
              </a:rPr>
              <a:t>玛窦调整文本：</a:t>
            </a:r>
          </a:p>
          <a:p>
            <a:pPr lvl="0"/>
            <a:r>
              <a:rPr lang="zh-CN" altLang="en-US" sz="2200" dirty="0">
                <a:latin typeface="Helvetica Neue"/>
                <a:ea typeface="Helvetica Neue"/>
                <a:cs typeface="Helvetica Neue"/>
                <a:sym typeface="Helvetica Neue"/>
              </a:rPr>
              <a:t>七十贤士译本 </a:t>
            </a:r>
            <a:r>
              <a:rPr lang="en-US" sz="2200" dirty="0">
                <a:latin typeface="Helvetica Neue"/>
                <a:ea typeface="Helvetica Neue"/>
                <a:cs typeface="Helvetica Neue"/>
                <a:sym typeface="Helvetica Neue"/>
              </a:rPr>
              <a:t>“</a:t>
            </a:r>
            <a:r>
              <a:rPr lang="zh-CN" altLang="en-US" sz="2200" dirty="0">
                <a:latin typeface="Helvetica Neue"/>
                <a:ea typeface="Helvetica Neue"/>
                <a:cs typeface="Helvetica Neue"/>
                <a:sym typeface="Helvetica Neue"/>
              </a:rPr>
              <a:t>你在犹大的群邑中是最小的（米</a:t>
            </a:r>
            <a:r>
              <a:rPr lang="en-US" sz="2200" dirty="0">
                <a:latin typeface="Helvetica Neue"/>
                <a:ea typeface="Helvetica Neue"/>
                <a:cs typeface="Helvetica Neue"/>
                <a:sym typeface="Helvetica Neue"/>
              </a:rPr>
              <a:t>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 玛窦：“你在犹大群邑中，决不是最小的”</a:t>
            </a:r>
          </a:p>
          <a:p>
            <a:pPr lvl="0"/>
            <a:r>
              <a:rPr lang="zh-CN" altLang="en-US" sz="2200" dirty="0">
                <a:latin typeface="Helvetica Neue"/>
                <a:ea typeface="Helvetica Neue"/>
                <a:cs typeface="Helvetica Neue"/>
                <a:sym typeface="Helvetica Neue"/>
              </a:rPr>
              <a:t>他加了撒下</a:t>
            </a:r>
            <a:r>
              <a:rPr lang="en-US" sz="2200" dirty="0">
                <a:latin typeface="Helvetica Neue"/>
                <a:ea typeface="Helvetica Neue"/>
                <a:cs typeface="Helvetica Neue"/>
                <a:sym typeface="Helvetica Neue"/>
              </a:rPr>
              <a:t>5</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的文本</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牧羊百姓以色列</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耶稣是新达味</a:t>
            </a:r>
          </a:p>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381000" y="685800"/>
            <a:ext cx="6096000" cy="3429000"/>
          </a:xfrm>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创世是由圣经解释的</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现在贤士知道他们的目的地</a:t>
            </a:r>
          </a:p>
          <a:p>
            <a:r>
              <a:rPr lang="zh-CN" altLang="en-US" sz="2200" dirty="0">
                <a:latin typeface="Helvetica Neue"/>
                <a:ea typeface="Helvetica Neue"/>
                <a:cs typeface="Helvetica Neue"/>
                <a:sym typeface="Helvetica Neue"/>
              </a:rPr>
              <a:t>生活应该是这样的，我们的生命应该由圣经解释带向基督</a:t>
            </a:r>
          </a:p>
          <a:p>
            <a:r>
              <a:rPr lang="zh-CN" altLang="en-US" sz="2200" dirty="0">
                <a:latin typeface="Helvetica Neue"/>
                <a:ea typeface="Helvetica Neue"/>
                <a:cs typeface="Helvetica Neue"/>
                <a:sym typeface="Helvetica Neue"/>
              </a:rPr>
              <a:t>没有解释若瑟的缺席</a:t>
            </a:r>
          </a:p>
          <a:p>
            <a:r>
              <a:rPr lang="zh-CN" altLang="en-US" sz="2200" dirty="0">
                <a:latin typeface="Helvetica Neue"/>
                <a:ea typeface="Helvetica Neue"/>
                <a:cs typeface="Helvetica Neue"/>
                <a:sym typeface="Helvetica Neue"/>
              </a:rPr>
              <a:t>向神圣君王献上礼品</a:t>
            </a:r>
          </a:p>
          <a:p>
            <a:r>
              <a:rPr lang="zh-CN" altLang="en-US" sz="2200" dirty="0">
                <a:latin typeface="Helvetica Neue"/>
                <a:ea typeface="Helvetica Neue"/>
                <a:cs typeface="Helvetica Neue"/>
                <a:sym typeface="Helvetica Neue"/>
              </a:rPr>
              <a:t>依</a:t>
            </a:r>
            <a:r>
              <a:rPr lang="en-US" sz="2200" dirty="0">
                <a:latin typeface="Helvetica Neue"/>
                <a:ea typeface="Helvetica Neue"/>
                <a:cs typeface="Helvetica Neue"/>
                <a:sym typeface="Helvetica Neue"/>
              </a:rPr>
              <a:t>60</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6 -</a:t>
            </a:r>
            <a:r>
              <a:rPr lang="zh-CN" altLang="en-US" sz="2200" dirty="0">
                <a:latin typeface="Helvetica Neue"/>
                <a:ea typeface="Helvetica Neue"/>
                <a:cs typeface="Helvetica Neue"/>
                <a:sym typeface="Helvetica Neue"/>
              </a:rPr>
              <a:t>提到 黄金（王权），乳香（天主性），若望</a:t>
            </a:r>
            <a:r>
              <a:rPr lang="en-US" sz="2200" dirty="0">
                <a:latin typeface="Helvetica Neue"/>
                <a:ea typeface="Helvetica Neue"/>
                <a:cs typeface="Helvetica Neue"/>
                <a:sym typeface="Helvetica Neue"/>
              </a:rPr>
              <a:t>19</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39</a:t>
            </a:r>
            <a:r>
              <a:rPr lang="zh-CN" altLang="en-US" sz="2200" dirty="0">
                <a:latin typeface="Helvetica Neue"/>
                <a:ea typeface="Helvetica Neue"/>
                <a:cs typeface="Helvetica Neue"/>
                <a:sym typeface="Helvetica Neue"/>
              </a:rPr>
              <a:t>提到没药（祂的受难）</a:t>
            </a:r>
          </a:p>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他杀了他的妹夫</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大司祭亚利斯托部鲁斯；然后是他的爱妻</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玛丽安尼和她的母亲亚历山大里雅；最后是他的三个儿子</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在主前</a:t>
            </a:r>
            <a:r>
              <a:rPr lang="en-US" sz="2200" dirty="0">
                <a:latin typeface="Helvetica Neue"/>
                <a:ea typeface="Helvetica Neue"/>
                <a:cs typeface="Helvetica Neue"/>
                <a:sym typeface="Helvetica Neue"/>
              </a:rPr>
              <a:t>7</a:t>
            </a:r>
            <a:r>
              <a:rPr lang="zh-CN" altLang="en-US" sz="2200" dirty="0">
                <a:latin typeface="Helvetica Neue"/>
                <a:ea typeface="Helvetica Neue"/>
                <a:cs typeface="Helvetica Neue"/>
                <a:sym typeface="Helvetica Neue"/>
              </a:rPr>
              <a:t>年杀了亚历山大和亚利斯托布鲁斯；主前</a:t>
            </a:r>
            <a:r>
              <a:rPr lang="en-US" sz="2200" dirty="0">
                <a:latin typeface="Helvetica Neue"/>
                <a:ea typeface="Helvetica Neue"/>
                <a:cs typeface="Helvetica Neue"/>
                <a:sym typeface="Helvetica Neue"/>
              </a:rPr>
              <a:t>4</a:t>
            </a:r>
            <a:r>
              <a:rPr lang="zh-CN" altLang="en-US" sz="2200" dirty="0">
                <a:latin typeface="Helvetica Neue"/>
                <a:ea typeface="Helvetica Neue"/>
                <a:cs typeface="Helvetica Neue"/>
                <a:sym typeface="Helvetica Neue"/>
              </a:rPr>
              <a:t>年杀了他的儿子安提帕特</a:t>
            </a: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xfrm>
            <a:off x="381000" y="685800"/>
            <a:ext cx="6096000" cy="3429000"/>
          </a:xfrm>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耶利米亚谈的是有关以色列流亡巴比伦（事件）</a:t>
            </a:r>
          </a:p>
          <a:p>
            <a:r>
              <a:rPr lang="zh-CN" altLang="en-US" sz="2200" dirty="0">
                <a:latin typeface="Helvetica Neue"/>
                <a:ea typeface="Helvetica Neue"/>
                <a:cs typeface="Helvetica Neue"/>
                <a:sym typeface="Helvetica Neue"/>
              </a:rPr>
              <a:t>在辣玛放逐的人被聚焦在一起</a:t>
            </a:r>
          </a:p>
          <a:p>
            <a:r>
              <a:rPr lang="zh-CN" altLang="en-US" sz="2200" dirty="0">
                <a:latin typeface="Helvetica Neue"/>
                <a:ea typeface="Helvetica Neue"/>
                <a:cs typeface="Helvetica Neue"/>
                <a:sym typeface="Helvetica Neue"/>
              </a:rPr>
              <a:t>耶</a:t>
            </a:r>
            <a:r>
              <a:rPr lang="en-US" sz="2200" dirty="0">
                <a:latin typeface="Helvetica Neue"/>
                <a:ea typeface="Helvetica Neue"/>
                <a:cs typeface="Helvetica Neue"/>
                <a:sym typeface="Helvetica Neue"/>
              </a:rPr>
              <a:t>31</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16 - </a:t>
            </a:r>
            <a:r>
              <a:rPr lang="zh-CN" altLang="en-US" sz="2200" dirty="0">
                <a:latin typeface="Helvetica Neue"/>
                <a:ea typeface="Helvetica Neue"/>
                <a:cs typeface="Helvetica Neue"/>
                <a:sym typeface="Helvetica Neue"/>
              </a:rPr>
              <a:t>天主安慰她，但是玛窦没有附上这句</a:t>
            </a:r>
          </a:p>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81000" y="685800"/>
            <a:ext cx="6096000"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逃脱了阿尔克劳的残酷统治（主前</a:t>
            </a:r>
            <a:r>
              <a:rPr lang="en-US" sz="2200" dirty="0">
                <a:latin typeface="Helvetica Neue"/>
                <a:ea typeface="Helvetica Neue"/>
                <a:cs typeface="Helvetica Neue"/>
                <a:sym typeface="Helvetica Neue"/>
              </a:rPr>
              <a:t>4</a:t>
            </a:r>
            <a:r>
              <a:rPr lang="zh-CN" altLang="en-US" sz="2200" dirty="0">
                <a:latin typeface="Helvetica Neue"/>
                <a:ea typeface="Helvetica Neue"/>
                <a:cs typeface="Helvetica Neue"/>
                <a:sym typeface="Helvetica Neue"/>
              </a:rPr>
              <a:t>年</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主后</a:t>
            </a:r>
            <a:r>
              <a:rPr lang="en-US" sz="2200" dirty="0">
                <a:latin typeface="Helvetica Neue"/>
                <a:ea typeface="Helvetica Neue"/>
                <a:cs typeface="Helvetica Neue"/>
                <a:sym typeface="Helvetica Neue"/>
              </a:rPr>
              <a:t>6</a:t>
            </a:r>
            <a:r>
              <a:rPr lang="zh-CN" altLang="en-US" sz="2200" dirty="0">
                <a:latin typeface="Helvetica Neue"/>
                <a:ea typeface="Helvetica Neue"/>
                <a:cs typeface="Helvetica Neue"/>
                <a:sym typeface="Helvetica Neue"/>
              </a:rPr>
              <a:t>年），但是安提帕杀了耶稣的堂兄</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雅各伯，并且嘲笑耶稣</a:t>
            </a:r>
          </a:p>
          <a:p>
            <a:r>
              <a:rPr dirty="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381000" y="685800"/>
            <a:ext cx="6096000" cy="3429000"/>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我们不知道在耶稣的时代是否有这样的规矩，但一个孩子是应该逐渐习惯这些戒律，其中一种方式就是在十二岁时去朝圣。</a:t>
            </a:r>
          </a:p>
          <a:p>
            <a:r>
              <a:rPr lang="zh-CN" altLang="en-US" sz="2200" dirty="0">
                <a:latin typeface="Helvetica Neue"/>
                <a:ea typeface="Helvetica Neue"/>
                <a:cs typeface="Helvetica Neue"/>
                <a:sym typeface="Helvetica Neue"/>
              </a:rPr>
              <a:t>每一个以色列人都要在三个盛大的节日</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逾越节，五旬节和帐棚节（出</a:t>
            </a:r>
            <a:r>
              <a:rPr lang="en-US" sz="2200" dirty="0">
                <a:latin typeface="Helvetica Neue"/>
                <a:ea typeface="Helvetica Neue"/>
                <a:cs typeface="Helvetica Neue"/>
                <a:sym typeface="Helvetica Neue"/>
              </a:rPr>
              <a:t>23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17</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34</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23-24</a:t>
            </a:r>
            <a:r>
              <a:rPr lang="zh-CN" altLang="en-US" sz="2200" dirty="0">
                <a:latin typeface="Helvetica Neue"/>
                <a:ea typeface="Helvetica Neue"/>
                <a:cs typeface="Helvetica Neue"/>
                <a:sym typeface="Helvetica Neue"/>
              </a:rPr>
              <a:t>；申</a:t>
            </a:r>
            <a:r>
              <a:rPr lang="en-US" sz="2200" dirty="0">
                <a:latin typeface="Helvetica Neue"/>
                <a:ea typeface="Helvetica Neue"/>
                <a:cs typeface="Helvetica Neue"/>
                <a:sym typeface="Helvetica Neue"/>
              </a:rPr>
              <a:t>16</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16-17</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这项义务适用于满</a:t>
            </a:r>
            <a:r>
              <a:rPr lang="en-US" sz="2200" dirty="0">
                <a:latin typeface="Helvetica Neue"/>
                <a:ea typeface="Helvetica Neue"/>
                <a:cs typeface="Helvetica Neue"/>
                <a:sym typeface="Helvetica Neue"/>
              </a:rPr>
              <a:t>13</a:t>
            </a:r>
            <a:r>
              <a:rPr lang="zh-CN" altLang="en-US" sz="2200" dirty="0">
                <a:latin typeface="Helvetica Neue"/>
                <a:ea typeface="Helvetica Neue"/>
                <a:cs typeface="Helvetica Neue"/>
                <a:sym typeface="Helvetica Neue"/>
              </a:rPr>
              <a:t>岁的男孩</a:t>
            </a:r>
          </a:p>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通过这三天将第一个逾越节和最后一个逾越节联系起来</a:t>
            </a:r>
          </a:p>
          <a:p>
            <a:r>
              <a:rPr lang="zh-CN" altLang="en-US" sz="2200" dirty="0">
                <a:latin typeface="Helvetica Neue"/>
                <a:ea typeface="Helvetica Neue"/>
                <a:cs typeface="Helvetica Neue"/>
                <a:sym typeface="Helvetica Neue"/>
              </a:rPr>
              <a:t>圣母玛利亚被纠正“你的父亲</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若瑟”；“我父</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天主”</a:t>
            </a:r>
          </a:p>
          <a:p>
            <a:r>
              <a:rPr lang="zh-CN" altLang="en-US" sz="2200" dirty="0">
                <a:latin typeface="Helvetica Neue"/>
                <a:ea typeface="Helvetica Neue"/>
                <a:cs typeface="Helvetica Neue"/>
                <a:sym typeface="Helvetica Neue"/>
              </a:rPr>
              <a:t>甚至圣母玛利亚和大圣若瑟也需要学习在信仰内成长</a:t>
            </a:r>
          </a:p>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“耶稣在各方面度着和们一样的生活”</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除了罪过。成长包括学习，成熟，经历痛苦和悲伤，体验快乐，哭泣和欢笑</a:t>
            </a:r>
          </a:p>
          <a:p>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rPr lang="zh-CN" altLang="en-US" sz="2200">
                <a:latin typeface="Helvetica Neue"/>
                <a:ea typeface="Helvetica Neue"/>
                <a:cs typeface="Helvetica Neue"/>
                <a:sym typeface="Helvetica Neue"/>
              </a:rPr>
              <a:t>工匠</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指从事建筑工程所需的各种建筑材料的人，包括木材和铁，但最常见是指石头。这就是若瑟的谋生之道，也是他养家糊口的方式。</a:t>
            </a:r>
          </a:p>
          <a:p>
            <a:r>
              <a:rPr lang="zh-CN" altLang="en-US" sz="2200" dirty="0">
                <a:latin typeface="Helvetica Neue"/>
                <a:ea typeface="Helvetica Neue"/>
                <a:cs typeface="Helvetica Neue"/>
                <a:sym typeface="Helvetica Neue"/>
              </a:rPr>
              <a:t>在主前</a:t>
            </a:r>
            <a:r>
              <a:rPr lang="en-US" sz="2200" dirty="0">
                <a:latin typeface="Helvetica Neue"/>
                <a:ea typeface="Helvetica Neue"/>
                <a:cs typeface="Helvetica Neue"/>
                <a:sym typeface="Helvetica Neue"/>
              </a:rPr>
              <a:t>4</a:t>
            </a:r>
            <a:r>
              <a:rPr lang="zh-CN" altLang="en-US" sz="2200" dirty="0">
                <a:latin typeface="Helvetica Neue"/>
                <a:ea typeface="Helvetica Neue"/>
                <a:cs typeface="Helvetica Neue"/>
                <a:sym typeface="Helvetica Neue"/>
              </a:rPr>
              <a:t>年，黑落德安提帕斯，选择这个地方做他政府所在地，因此需要重建。安提帕斯还在那里造了个剧院。</a:t>
            </a:r>
            <a:r>
              <a:rPr lang="zh-CN" altLang="en-US" sz="2200" b="0" i="0" dirty="0">
                <a:latin typeface="Helvetica Neue"/>
                <a:ea typeface="Helvetica Neue"/>
                <a:cs typeface="Helvetica Neue"/>
                <a:sym typeface="Helvetica Neue"/>
              </a:rPr>
              <a:t>“伪善人”意思是演员，所以法利赛人是演员：“外表上扮演一个角色，但内里却不信”</a:t>
            </a:r>
          </a:p>
          <a:p>
            <a:r>
              <a:rPr lang="zh-CN" altLang="en-US" sz="2200" b="0" i="0" dirty="0">
                <a:latin typeface="Helvetica Neue"/>
                <a:ea typeface="Helvetica Neue"/>
                <a:cs typeface="Helvetica Neue"/>
                <a:sym typeface="Helvetica Neue"/>
              </a:rPr>
              <a:t>在主后</a:t>
            </a:r>
            <a:r>
              <a:rPr lang="en-US" altLang="zh-CN" sz="2200" b="0" i="0" dirty="0">
                <a:latin typeface="Helvetica Neue"/>
                <a:ea typeface="Helvetica Neue"/>
                <a:cs typeface="Helvetica Neue"/>
                <a:sym typeface="Helvetica Neue"/>
              </a:rPr>
              <a:t>6</a:t>
            </a:r>
            <a:r>
              <a:rPr lang="zh-CN" altLang="en-US" sz="2200" b="0" i="0" dirty="0">
                <a:latin typeface="Helvetica Neue"/>
                <a:ea typeface="Helvetica Neue"/>
                <a:cs typeface="Helvetica Neue"/>
                <a:sym typeface="Helvetica Neue"/>
              </a:rPr>
              <a:t>年，加利肋亚人犹达斯（宗</a:t>
            </a:r>
            <a:r>
              <a:rPr lang="en-US" altLang="zh-CN" sz="2200" b="0" i="0" dirty="0">
                <a:latin typeface="Helvetica Neue"/>
                <a:ea typeface="Helvetica Neue"/>
                <a:cs typeface="Helvetica Neue"/>
                <a:sym typeface="Helvetica Neue"/>
              </a:rPr>
              <a:t>5</a:t>
            </a:r>
            <a:r>
              <a:rPr lang="zh-CN" altLang="en-US" sz="2200" b="0" i="0" dirty="0">
                <a:latin typeface="Helvetica Neue"/>
                <a:ea typeface="Helvetica Neue"/>
                <a:cs typeface="Helvetica Neue"/>
                <a:sym typeface="Helvetica Neue"/>
              </a:rPr>
              <a:t>：</a:t>
            </a:r>
            <a:r>
              <a:rPr lang="en-US" altLang="zh-CN" sz="2200" b="0" i="0" dirty="0">
                <a:latin typeface="Helvetica Neue"/>
                <a:ea typeface="Helvetica Neue"/>
                <a:cs typeface="Helvetica Neue"/>
                <a:sym typeface="Helvetica Neue"/>
              </a:rPr>
              <a:t>37</a:t>
            </a:r>
            <a:r>
              <a:rPr lang="zh-CN" altLang="en-US" sz="2200" b="0" i="0" dirty="0">
                <a:latin typeface="Helvetica Neue"/>
                <a:ea typeface="Helvetica Neue"/>
                <a:cs typeface="Helvetica Neue"/>
                <a:sym typeface="Helvetica Neue"/>
              </a:rPr>
              <a:t>），开始叛乱，塞弗里斯被罗马人彻底摧毁 </a:t>
            </a:r>
            <a:r>
              <a:rPr lang="en-US" altLang="zh-CN" sz="2200" b="0" i="0" dirty="0">
                <a:latin typeface="Helvetica Neue"/>
                <a:ea typeface="Helvetica Neue"/>
                <a:cs typeface="Helvetica Neue"/>
                <a:sym typeface="Helvetica Neue"/>
              </a:rPr>
              <a:t>- </a:t>
            </a:r>
            <a:r>
              <a:rPr lang="zh-CN" altLang="en-US" sz="2200" b="0" i="0" dirty="0">
                <a:latin typeface="Helvetica Neue"/>
                <a:ea typeface="Helvetica Neue"/>
                <a:cs typeface="Helvetica Neue"/>
                <a:sym typeface="Helvetica Neue"/>
              </a:rPr>
              <a:t>也许是在若瑟去世的时期？？？</a:t>
            </a:r>
          </a:p>
          <a:p>
            <a:r>
              <a:rPr lang="zh-CN" altLang="en-US" sz="2200" b="0" i="0" dirty="0">
                <a:latin typeface="Helvetica Neue"/>
                <a:ea typeface="Helvetica Neue"/>
                <a:cs typeface="Helvetica Neue"/>
                <a:sym typeface="Helvetica Neue"/>
              </a:rPr>
              <a:t>根据习俗 </a:t>
            </a:r>
            <a:r>
              <a:rPr lang="en-US" altLang="zh-CN" sz="2200" b="0" i="0" dirty="0">
                <a:latin typeface="Helvetica Neue"/>
                <a:ea typeface="Helvetica Neue"/>
                <a:cs typeface="Helvetica Neue"/>
                <a:sym typeface="Helvetica Neue"/>
              </a:rPr>
              <a:t>- </a:t>
            </a:r>
            <a:r>
              <a:rPr lang="zh-CN" altLang="en-US" sz="2200" b="0" i="0" dirty="0">
                <a:latin typeface="Helvetica Neue"/>
                <a:ea typeface="Helvetica Neue"/>
                <a:cs typeface="Helvetica Neue"/>
                <a:sym typeface="Helvetica Neue"/>
              </a:rPr>
              <a:t>雅各伯（若瑟的第一次婚姻所生）成了家庭的首领</a:t>
            </a:r>
          </a:p>
          <a:p>
            <a:endParaRPr lang="zh-CN" altLang="en-US" sz="2200" dirty="0">
              <a:latin typeface="Helvetica Neue"/>
              <a:ea typeface="Helvetica Neue"/>
              <a:cs typeface="Helvetica Neue"/>
              <a:sym typeface="Helvetica Neue"/>
            </a:endParaRP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圣依肋内有这样的福音 </a:t>
            </a:r>
            <a:r>
              <a:rPr lang="en-US" altLang="zh-CN"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从亚当以后万国都四散了，但在基督内万国都回归天主</a:t>
            </a:r>
            <a:endParaRPr lang="zh-CN" altLang="en-US"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381000" y="685800"/>
            <a:ext cx="6096000" cy="3429000"/>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在这里，我们有旷野中帐幕和圣殿的预像 </a:t>
            </a:r>
            <a:r>
              <a:rPr lang="en-US" altLang="zh-CN"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它们不过是即将到来的现实的影子</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sz="2200" dirty="0">
                <a:latin typeface="Helvetica Neue"/>
                <a:ea typeface="Helvetica Neue"/>
                <a:cs typeface="Helvetica Neue"/>
                <a:sym typeface="Helvetica Neue"/>
              </a:rPr>
              <a:t>生病了，我们的本性需要被治愈；跌倒，需要被扶起；死了，需要复活起来。我们失去了曾经的善，需要被归还我们。封闭在黑暗中，需要给我们带来光明；被俘虏，我们等待救主；被囚犯，等待帮助；被奴役，等待解救者。这些事情是微不足道的还是无关紧要？因为人类处于如此悲惨和不幸的状态，难道没有感动天主降临到人性中去拜访它吗？</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（依</a:t>
            </a:r>
            <a:r>
              <a:rPr lang="en-US" sz="2200" dirty="0">
                <a:latin typeface="Helvetica Neue"/>
                <a:ea typeface="Helvetica Neue"/>
                <a:cs typeface="Helvetica Neue"/>
                <a:sym typeface="Helvetica Neue"/>
              </a:rPr>
              <a:t>53</a:t>
            </a:r>
            <a:r>
              <a:rPr lang="zh-CN" altLang="en-US" sz="2200" dirty="0">
                <a:latin typeface="Helvetica Neue"/>
                <a:ea typeface="Helvetica Neue"/>
                <a:cs typeface="Helvetica Neue"/>
                <a:sym typeface="Helvetica Neue"/>
              </a:rPr>
              <a:t>和</a:t>
            </a:r>
            <a:r>
              <a:rPr lang="en-US" sz="2200" dirty="0">
                <a:latin typeface="Helvetica Neue"/>
                <a:ea typeface="Helvetica Neue"/>
                <a:cs typeface="Helvetica Neue"/>
                <a:sym typeface="Helvetica Neue"/>
              </a:rPr>
              <a:t>7</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14</a:t>
            </a:r>
            <a:r>
              <a:rPr lang="zh-CN" altLang="en-US" sz="2200" dirty="0">
                <a:latin typeface="Helvetica Neue"/>
                <a:ea typeface="Helvetica Neue"/>
                <a:cs typeface="Helvetica Neue"/>
                <a:sym typeface="Helvetica Neue"/>
              </a:rPr>
              <a:t>）所谓的“独立”段落，这个仆人是谁？谁是那个“贞女”？在写作时期，实际上没人知道，只能猜测。我们在“等待”那些经文所指的人。</a:t>
            </a:r>
          </a:p>
          <a:p>
            <a:r>
              <a:rPr lang="zh-CN" altLang="en-US" sz="2200" dirty="0">
                <a:latin typeface="Helvetica Neue"/>
                <a:ea typeface="Helvetica Neue"/>
                <a:cs typeface="Helvetica Neue"/>
                <a:sym typeface="Helvetica Neue"/>
              </a:rPr>
              <a:t>但是，现在我们知道了，随者耶稣和玛丽亚的到来，等待已告结束。现在我们知道谁是那些段落的“所有者”</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这一切发生在圣殿，但，不是住在圣殿。他在旷野中长大（路</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80</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 - </a:t>
            </a:r>
            <a:r>
              <a:rPr lang="zh-CN" altLang="en-US" sz="2200" dirty="0">
                <a:latin typeface="Helvetica Neue"/>
                <a:ea typeface="Helvetica Neue"/>
                <a:cs typeface="Helvetica Neue"/>
                <a:sym typeface="Helvetica Neue"/>
              </a:rPr>
              <a:t>古木兰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厄色尼派人中</a:t>
            </a:r>
          </a:p>
          <a:p>
            <a:r>
              <a:rPr lang="zh-CN" altLang="en-US" sz="2200" dirty="0">
                <a:latin typeface="Helvetica Neue"/>
                <a:ea typeface="Helvetica Neue"/>
                <a:cs typeface="Helvetica Neue"/>
                <a:sym typeface="Helvetica Neue"/>
              </a:rPr>
              <a:t>你也可以在路</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19</a:t>
            </a:r>
            <a:r>
              <a:rPr lang="zh-CN" altLang="en-US" sz="2200" dirty="0">
                <a:latin typeface="Helvetica Neue"/>
                <a:ea typeface="Helvetica Neue"/>
                <a:cs typeface="Helvetica Neue"/>
                <a:sym typeface="Helvetica Neue"/>
              </a:rPr>
              <a:t>和达</a:t>
            </a:r>
            <a:r>
              <a:rPr lang="en-US" sz="2200" dirty="0">
                <a:latin typeface="Helvetica Neue"/>
                <a:ea typeface="Helvetica Neue"/>
                <a:cs typeface="Helvetica Neue"/>
                <a:sym typeface="Helvetica Neue"/>
              </a:rPr>
              <a:t>9</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21</a:t>
            </a:r>
            <a:r>
              <a:rPr lang="zh-CN" altLang="en-US" sz="2200" dirty="0">
                <a:latin typeface="Helvetica Neue"/>
                <a:ea typeface="Helvetica Neue"/>
                <a:cs typeface="Helvetica Neue"/>
                <a:sym typeface="Helvetica Neue"/>
              </a:rPr>
              <a:t>之间做联系</a:t>
            </a:r>
          </a:p>
          <a:p>
            <a:r>
              <a:rPr lang="zh-CN" altLang="en-US" sz="2200" dirty="0">
                <a:latin typeface="Helvetica Neue"/>
                <a:ea typeface="Helvetica Neue"/>
                <a:cs typeface="Helvetica Neue"/>
                <a:sym typeface="Helvetica Neue"/>
              </a:rPr>
              <a:t>也有一个大黑洛德要杀小若翰的传统（玛</a:t>
            </a:r>
            <a:r>
              <a:rPr lang="en-US" sz="2200" dirty="0">
                <a:latin typeface="Helvetica Neue"/>
                <a:ea typeface="Helvetica Neue"/>
                <a:cs typeface="Helvetica Neue"/>
                <a:sym typeface="Helvetica Neue"/>
              </a:rPr>
              <a:t>2</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16</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要记住，若翰（</a:t>
            </a:r>
            <a:r>
              <a:rPr lang="en-US" sz="2200" dirty="0">
                <a:latin typeface="Helvetica Neue"/>
                <a:ea typeface="Helvetica Neue"/>
                <a:cs typeface="Helvetica Neue"/>
                <a:sym typeface="Helvetica Neue"/>
              </a:rPr>
              <a:t>6</a:t>
            </a:r>
            <a:r>
              <a:rPr lang="zh-CN" altLang="en-US" sz="2200" dirty="0">
                <a:latin typeface="Helvetica Neue"/>
                <a:ea typeface="Helvetica Neue"/>
                <a:cs typeface="Helvetica Neue"/>
                <a:sym typeface="Helvetica Neue"/>
              </a:rPr>
              <a:t>月</a:t>
            </a:r>
            <a:r>
              <a:rPr lang="en-US" sz="2200" dirty="0">
                <a:latin typeface="Helvetica Neue"/>
                <a:ea typeface="Helvetica Neue"/>
                <a:cs typeface="Helvetica Neue"/>
                <a:sym typeface="Helvetica Neue"/>
              </a:rPr>
              <a:t>24</a:t>
            </a:r>
            <a:r>
              <a:rPr lang="zh-CN" altLang="en-US" sz="2200" dirty="0">
                <a:latin typeface="Helvetica Neue"/>
                <a:ea typeface="Helvetica Neue"/>
                <a:cs typeface="Helvetica Neue"/>
                <a:sym typeface="Helvetica Neue"/>
              </a:rPr>
              <a:t>日）和耶稣（</a:t>
            </a:r>
            <a:r>
              <a:rPr lang="en-US" sz="2200" dirty="0">
                <a:latin typeface="Helvetica Neue"/>
                <a:ea typeface="Helvetica Neue"/>
                <a:cs typeface="Helvetica Neue"/>
                <a:sym typeface="Helvetica Neue"/>
              </a:rPr>
              <a:t>12</a:t>
            </a:r>
            <a:r>
              <a:rPr lang="zh-CN" altLang="en-US" sz="2200" dirty="0">
                <a:latin typeface="Helvetica Neue"/>
                <a:ea typeface="Helvetica Neue"/>
                <a:cs typeface="Helvetica Neue"/>
                <a:sym typeface="Helvetica Neue"/>
              </a:rPr>
              <a:t>月</a:t>
            </a:r>
            <a:r>
              <a:rPr lang="en-US" sz="2200" dirty="0">
                <a:latin typeface="Helvetica Neue"/>
                <a:ea typeface="Helvetica Neue"/>
                <a:cs typeface="Helvetica Neue"/>
                <a:sym typeface="Helvetica Neue"/>
              </a:rPr>
              <a:t>24</a:t>
            </a:r>
            <a:r>
              <a:rPr lang="zh-CN" altLang="en-US" sz="2200" dirty="0">
                <a:latin typeface="Helvetica Neue"/>
                <a:ea typeface="Helvetica Neue"/>
                <a:cs typeface="Helvetica Neue"/>
                <a:sym typeface="Helvetica Neue"/>
              </a:rPr>
              <a:t>日）只差半年 </a:t>
            </a:r>
            <a:r>
              <a:rPr lang="en-US" sz="2200" dirty="0">
                <a:latin typeface="Helvetica Neue"/>
                <a:ea typeface="Helvetica Neue"/>
                <a:cs typeface="Helvetica Neue"/>
                <a:sym typeface="Helvetica Neue"/>
              </a:rPr>
              <a:t>– </a:t>
            </a:r>
            <a:r>
              <a:rPr lang="zh-CN" altLang="en-US" sz="2200" dirty="0">
                <a:latin typeface="Helvetica Neue"/>
                <a:ea typeface="Helvetica Neue"/>
                <a:cs typeface="Helvetica Neue"/>
                <a:sym typeface="Helvetica Neue"/>
              </a:rPr>
              <a:t>见若</a:t>
            </a:r>
            <a:r>
              <a:rPr lang="en-US" sz="2200" dirty="0">
                <a:latin typeface="Helvetica Neue"/>
                <a:ea typeface="Helvetica Neue"/>
                <a:cs typeface="Helvetica Neue"/>
                <a:sym typeface="Helvetica Neue"/>
              </a:rPr>
              <a:t>1</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30. </a:t>
            </a:r>
            <a:r>
              <a:rPr lang="zh-CN" altLang="en-US" sz="2200" dirty="0">
                <a:latin typeface="Helvetica Neue"/>
                <a:ea typeface="Helvetica Neue"/>
                <a:cs typeface="Helvetica Neue"/>
                <a:sym typeface="Helvetica Neue"/>
              </a:rPr>
              <a:t>那时，一个山洞裂开了，把孩子和他的母亲藏了起来。但是父亲未做成的事，他儿子完成了（玛</a:t>
            </a:r>
            <a:r>
              <a:rPr lang="en-US" sz="2200" dirty="0">
                <a:latin typeface="Helvetica Neue"/>
                <a:ea typeface="Helvetica Neue"/>
                <a:cs typeface="Helvetica Neue"/>
                <a:sym typeface="Helvetica Neue"/>
              </a:rPr>
              <a:t>14</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1-12</a:t>
            </a:r>
            <a:r>
              <a:rPr lang="zh-CN" altLang="en-US" sz="2200" dirty="0">
                <a:latin typeface="Helvetica Neue"/>
                <a:ea typeface="Helvetica Neue"/>
                <a:cs typeface="Helvetica Neue"/>
                <a:sym typeface="Helvetica Neue"/>
              </a:rPr>
              <a:t>）</a:t>
            </a:r>
          </a:p>
          <a:p>
            <a:r>
              <a:rPr lang="zh-CN" altLang="en-US" sz="2200" dirty="0">
                <a:latin typeface="Helvetica Neue"/>
                <a:ea typeface="Helvetica Neue"/>
                <a:cs typeface="Helvetica Neue"/>
                <a:sym typeface="Helvetica Neue"/>
              </a:rPr>
              <a:t>传统甚至还说匝加利亚是被大黑洛德杀害在圣殿内（见 玛</a:t>
            </a:r>
            <a:r>
              <a:rPr lang="en-US" sz="2200" dirty="0">
                <a:latin typeface="Helvetica Neue"/>
                <a:ea typeface="Helvetica Neue"/>
                <a:cs typeface="Helvetica Neue"/>
                <a:sym typeface="Helvetica Neue"/>
              </a:rPr>
              <a:t>23</a:t>
            </a:r>
            <a:r>
              <a:rPr lang="zh-CN" altLang="en-US" sz="2200" dirty="0">
                <a:latin typeface="Helvetica Neue"/>
                <a:ea typeface="Helvetica Neue"/>
                <a:cs typeface="Helvetica Neue"/>
                <a:sym typeface="Helvetica Neue"/>
              </a:rPr>
              <a:t>：</a:t>
            </a:r>
            <a:r>
              <a:rPr lang="en-US" sz="2200" dirty="0">
                <a:latin typeface="Helvetica Neue"/>
                <a:ea typeface="Helvetica Neue"/>
                <a:cs typeface="Helvetica Neue"/>
                <a:sym typeface="Helvetica Neue"/>
              </a:rPr>
              <a:t>35</a:t>
            </a:r>
            <a:r>
              <a:rPr lang="zh-CN" altLang="en-US" sz="2200" dirty="0">
                <a:latin typeface="Helvetica Neue"/>
                <a:ea typeface="Helvetica Neue"/>
                <a:cs typeface="Helvetica Neue"/>
                <a:sym typeface="Helvetica Neue"/>
              </a:rPr>
              <a:t>）</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zh-CN" altLang="en-US" sz="2200" dirty="0">
                <a:latin typeface="Helvetica Neue"/>
                <a:ea typeface="Helvetica Neue"/>
                <a:cs typeface="Helvetica Neue"/>
                <a:sym typeface="Helvetica Neue"/>
              </a:rPr>
              <a:t>若翰在厄里亚被接升天的地方施洗</a:t>
            </a:r>
          </a:p>
          <a:p>
            <a:r>
              <a:rPr lang="zh-CN" altLang="en-US" sz="2200" dirty="0">
                <a:latin typeface="Helvetica Neue"/>
                <a:ea typeface="Helvetica Neue"/>
                <a:cs typeface="Helvetica Neue"/>
                <a:sym typeface="Helvetica Neue"/>
              </a:rPr>
              <a:t>那是厄里嫂被选的地方</a:t>
            </a:r>
          </a:p>
          <a:p>
            <a:r>
              <a:rPr lang="zh-CN" altLang="en-US" sz="2200" dirty="0">
                <a:latin typeface="Helvetica Neue"/>
                <a:ea typeface="Helvetica Neue"/>
                <a:cs typeface="Helvetica Neue"/>
                <a:sym typeface="Helvetica Neue"/>
              </a:rPr>
              <a:t>那耶稣厄里亚被乌鸦喂养的地方</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24383390" cy="13716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3080"/>
            <a:ext cx="1444752" cy="1014222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4870" y="1783080"/>
            <a:ext cx="21979130" cy="101422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Jesus Nazareth"/>
          <p:cNvSpPr txBox="1">
            <a:spLocks noGrp="1"/>
          </p:cNvSpPr>
          <p:nvPr>
            <p:ph type="ctrTitle"/>
          </p:nvPr>
        </p:nvSpPr>
        <p:spPr>
          <a:xfrm>
            <a:off x="2732320" y="3320242"/>
            <a:ext cx="19246808" cy="3938974"/>
          </a:xfrm>
          <a:prstGeom prst="rect">
            <a:avLst/>
          </a:prstGeom>
        </p:spPr>
        <p:txBody>
          <a:bodyPr>
            <a:normAutofit/>
          </a:bodyPr>
          <a:lstStyle/>
          <a:p>
            <a:pPr algn="l"/>
            <a:r>
              <a:rPr lang="zh-CN" altLang="en-US" sz="17600" dirty="0"/>
              <a:t>纳匝肋人耶稣</a:t>
            </a:r>
            <a:endParaRPr lang="en-HK" sz="17600" dirty="0"/>
          </a:p>
        </p:txBody>
      </p:sp>
      <p:sp>
        <p:nvSpPr>
          <p:cNvPr id="120" name="Body"/>
          <p:cNvSpPr txBox="1">
            <a:spLocks noGrp="1"/>
          </p:cNvSpPr>
          <p:nvPr>
            <p:ph type="subTitle" sz="quarter" idx="1"/>
          </p:nvPr>
        </p:nvSpPr>
        <p:spPr>
          <a:xfrm>
            <a:off x="2732318" y="9931228"/>
            <a:ext cx="19246808" cy="1668908"/>
          </a:xfrm>
          <a:prstGeom prst="rect">
            <a:avLst/>
          </a:prstGeom>
        </p:spPr>
        <p:txBody>
          <a:bodyPr>
            <a:normAutofit/>
          </a:bodyPr>
          <a:lstStyle/>
          <a:p>
            <a:pPr algn="l">
              <a:spcAft>
                <a:spcPts val="600"/>
              </a:spcAft>
            </a:pPr>
            <a:r>
              <a:rPr lang="zh-CN" altLang="en-US" dirty="0"/>
              <a:t>婴孩和童年时期</a:t>
            </a:r>
            <a:endParaRPr lang="en-HK"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158">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ur state before and after Christ’s coming"/>
          <p:cNvSpPr txBox="1">
            <a:spLocks noGrp="1"/>
          </p:cNvSpPr>
          <p:nvPr>
            <p:ph type="title"/>
          </p:nvPr>
        </p:nvSpPr>
        <p:spPr>
          <a:xfrm>
            <a:off x="2659531" y="2292824"/>
            <a:ext cx="19398035" cy="4804012"/>
          </a:xfrm>
          <a:prstGeom prst="rect">
            <a:avLst/>
          </a:prstGeom>
        </p:spPr>
        <p:txBody>
          <a:bodyPr vert="horz" lIns="91440" tIns="45720" rIns="91440" bIns="45720" rtlCol="0" anchor="b">
            <a:normAutofit/>
          </a:bodyPr>
          <a:lstStyle/>
          <a:p>
            <a:pPr algn="l" defTabSz="914400">
              <a:lnSpc>
                <a:spcPct val="90000"/>
              </a:lnSpc>
              <a:spcBef>
                <a:spcPct val="0"/>
              </a:spcBef>
            </a:pPr>
            <a:r>
              <a:rPr lang="zh-CN" altLang="en-US" sz="9600" kern="1200" dirty="0">
                <a:solidFill>
                  <a:schemeClr val="tx1"/>
                </a:solidFill>
              </a:rPr>
              <a:t>我们在基督降临之前和之后的状况</a:t>
            </a:r>
            <a:endParaRPr lang="en-US" sz="9600" kern="1200" dirty="0">
              <a:solidFill>
                <a:schemeClr val="tx1"/>
              </a:solidFill>
              <a:latin typeface="+mj-lt"/>
              <a:ea typeface="+mj-ea"/>
              <a:cs typeface="+mj-cs"/>
            </a:endParaRPr>
          </a:p>
        </p:txBody>
      </p:sp>
      <p:sp>
        <p:nvSpPr>
          <p:cNvPr id="161" name="Rectangle 16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 y="8749108"/>
            <a:ext cx="24384014" cy="4966888"/>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81310" y="8749108"/>
            <a:ext cx="8102688" cy="4966892"/>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8758858"/>
            <a:ext cx="24383968" cy="3907856"/>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8761854"/>
            <a:ext cx="24384000" cy="4038886"/>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ick;…"/>
          <p:cNvSpPr txBox="1">
            <a:spLocks noGrp="1"/>
          </p:cNvSpPr>
          <p:nvPr>
            <p:ph type="body" sz="half" idx="1"/>
          </p:nvPr>
        </p:nvSpPr>
        <p:spPr>
          <a:xfrm>
            <a:off x="1689100" y="1627187"/>
            <a:ext cx="10223500" cy="10818813"/>
          </a:xfrm>
          <a:prstGeom prst="rect">
            <a:avLst/>
          </a:prstGeom>
        </p:spPr>
        <p:txBody>
          <a:bodyPr>
            <a:normAutofit/>
          </a:bodyPr>
          <a:lstStyle/>
          <a:p>
            <a:pPr marL="1045130" lvl="1" indent="-605075" defTabSz="817244">
              <a:spcBef>
                <a:spcPts val="5800"/>
              </a:spcBef>
              <a:defRPr sz="4356" b="1"/>
            </a:pPr>
            <a:r>
              <a:rPr lang="en-US" dirty="0"/>
              <a:t> </a:t>
            </a:r>
            <a:r>
              <a:rPr lang="zh-CN" altLang="en-US" dirty="0"/>
              <a:t>患病</a:t>
            </a:r>
          </a:p>
          <a:p>
            <a:pPr marL="1045130" lvl="1" indent="-605075" defTabSz="817244">
              <a:spcBef>
                <a:spcPts val="5800"/>
              </a:spcBef>
              <a:defRPr sz="4356" b="1"/>
            </a:pPr>
            <a:r>
              <a:rPr lang="zh-CN" altLang="en-US" dirty="0"/>
              <a:t>跌倒</a:t>
            </a:r>
          </a:p>
          <a:p>
            <a:pPr marL="1045130" lvl="1" indent="-605075" defTabSz="817244">
              <a:spcBef>
                <a:spcPts val="5800"/>
              </a:spcBef>
              <a:defRPr sz="4356" b="1"/>
            </a:pPr>
            <a:r>
              <a:rPr lang="zh-CN" altLang="en-US" dirty="0"/>
              <a:t>死亡</a:t>
            </a:r>
          </a:p>
          <a:p>
            <a:pPr marL="1045130" lvl="1" indent="-605075" defTabSz="817244">
              <a:spcBef>
                <a:spcPts val="5800"/>
              </a:spcBef>
              <a:defRPr sz="4356" b="1"/>
            </a:pPr>
            <a:r>
              <a:rPr lang="zh-CN" altLang="en-US" dirty="0"/>
              <a:t>乏善 </a:t>
            </a:r>
          </a:p>
          <a:p>
            <a:pPr marL="1045130" lvl="1" indent="-605075" defTabSz="817244">
              <a:spcBef>
                <a:spcPts val="5800"/>
              </a:spcBef>
              <a:defRPr sz="4356" b="1"/>
            </a:pPr>
            <a:r>
              <a:rPr lang="zh-CN" altLang="en-US" dirty="0"/>
              <a:t>黑暗笼罩</a:t>
            </a:r>
          </a:p>
          <a:p>
            <a:pPr marL="1045130" lvl="1" indent="-605075" defTabSz="817244">
              <a:spcBef>
                <a:spcPts val="5800"/>
              </a:spcBef>
              <a:defRPr sz="4356" b="1"/>
            </a:pPr>
            <a:r>
              <a:rPr lang="zh-CN" altLang="en-US" dirty="0"/>
              <a:t>俘虏</a:t>
            </a:r>
          </a:p>
          <a:p>
            <a:pPr marL="1045130" lvl="1" indent="-605075" defTabSz="817244">
              <a:spcBef>
                <a:spcPts val="5800"/>
              </a:spcBef>
              <a:defRPr sz="4356" b="1"/>
            </a:pPr>
            <a:r>
              <a:rPr lang="zh-CN" altLang="en-US" dirty="0"/>
              <a:t>被囚</a:t>
            </a:r>
          </a:p>
          <a:p>
            <a:pPr marL="1045130" lvl="1" indent="-605075" defTabSz="817244">
              <a:spcBef>
                <a:spcPts val="5800"/>
              </a:spcBef>
              <a:defRPr sz="4356" b="1"/>
            </a:pPr>
            <a:r>
              <a:rPr lang="zh-CN" altLang="en-US" dirty="0"/>
              <a:t>奴隶</a:t>
            </a:r>
          </a:p>
        </p:txBody>
      </p:sp>
      <p:sp>
        <p:nvSpPr>
          <p:cNvPr id="157" name="Healed;…"/>
          <p:cNvSpPr txBox="1"/>
          <p:nvPr/>
        </p:nvSpPr>
        <p:spPr>
          <a:xfrm>
            <a:off x="12055023" y="557213"/>
            <a:ext cx="8382110" cy="12958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1055687" lvl="1" indent="-611187">
              <a:spcBef>
                <a:spcPts val="5900"/>
              </a:spcBef>
              <a:buSzPct val="145000"/>
              <a:buChar char="•"/>
              <a:defRPr sz="4400"/>
            </a:pPr>
            <a:r>
              <a:rPr lang="zh-CN" altLang="en-US" dirty="0"/>
              <a:t>医治</a:t>
            </a:r>
          </a:p>
          <a:p>
            <a:pPr marL="1055687" lvl="1" indent="-611187">
              <a:spcBef>
                <a:spcPts val="5900"/>
              </a:spcBef>
              <a:buSzPct val="145000"/>
              <a:buChar char="•"/>
              <a:defRPr sz="4400"/>
            </a:pPr>
            <a:r>
              <a:rPr lang="zh-CN" altLang="en-US" dirty="0"/>
              <a:t>举扬</a:t>
            </a:r>
          </a:p>
          <a:p>
            <a:pPr marL="1055687" lvl="1" indent="-611187">
              <a:spcBef>
                <a:spcPts val="5900"/>
              </a:spcBef>
              <a:buSzPct val="145000"/>
              <a:buChar char="•"/>
              <a:defRPr sz="4400"/>
            </a:pPr>
            <a:r>
              <a:rPr lang="zh-CN" altLang="en-US" dirty="0"/>
              <a:t>复活</a:t>
            </a:r>
          </a:p>
          <a:p>
            <a:pPr marL="1055687" lvl="1" indent="-611187">
              <a:spcBef>
                <a:spcPts val="5900"/>
              </a:spcBef>
              <a:buSzPct val="145000"/>
              <a:buChar char="•"/>
              <a:defRPr sz="4400"/>
            </a:pPr>
            <a:r>
              <a:rPr lang="zh-CN" altLang="en-US" dirty="0"/>
              <a:t>重获善 </a:t>
            </a:r>
          </a:p>
          <a:p>
            <a:pPr marL="1055687" lvl="1" indent="-611187">
              <a:spcBef>
                <a:spcPts val="5900"/>
              </a:spcBef>
              <a:buSzPct val="145000"/>
              <a:buChar char="•"/>
              <a:defRPr sz="4400"/>
            </a:pPr>
            <a:r>
              <a:rPr lang="zh-CN" altLang="en-US" dirty="0"/>
              <a:t>带来光明 </a:t>
            </a:r>
          </a:p>
          <a:p>
            <a:pPr marL="1055687" lvl="1" indent="-611187">
              <a:spcBef>
                <a:spcPts val="5900"/>
              </a:spcBef>
              <a:buSzPct val="145000"/>
              <a:buChar char="•"/>
              <a:defRPr sz="4400"/>
            </a:pPr>
            <a:r>
              <a:rPr lang="zh-CN" altLang="en-US" dirty="0"/>
              <a:t>期待已久的救主</a:t>
            </a:r>
          </a:p>
          <a:p>
            <a:pPr marL="1055687" lvl="1" indent="-611187">
              <a:spcBef>
                <a:spcPts val="5900"/>
              </a:spcBef>
              <a:buSzPct val="145000"/>
              <a:buChar char="•"/>
              <a:defRPr sz="4400"/>
            </a:pPr>
            <a:r>
              <a:rPr lang="zh-CN" altLang="en-US" dirty="0"/>
              <a:t>期待已久的助佑</a:t>
            </a:r>
          </a:p>
          <a:p>
            <a:pPr marL="1055687" lvl="1" indent="-611187">
              <a:spcBef>
                <a:spcPts val="5900"/>
              </a:spcBef>
              <a:buSzPct val="145000"/>
              <a:buChar char="•"/>
              <a:defRPr sz="4400"/>
            </a:pPr>
            <a:r>
              <a:rPr lang="zh-CN" altLang="en-US" dirty="0"/>
              <a:t>期待已久的解救者</a:t>
            </a:r>
          </a:p>
        </p:txBody>
      </p:sp>
      <p:sp>
        <p:nvSpPr>
          <p:cNvPr id="158" name="Before"/>
          <p:cNvSpPr txBox="1"/>
          <p:nvPr/>
        </p:nvSpPr>
        <p:spPr>
          <a:xfrm>
            <a:off x="2729060" y="672191"/>
            <a:ext cx="2122857" cy="59503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b="0">
                <a:solidFill>
                  <a:srgbClr val="FFFFFF"/>
                </a:solidFill>
                <a:latin typeface="+mn-lt"/>
                <a:ea typeface="+mn-ea"/>
                <a:cs typeface="+mn-cs"/>
                <a:sym typeface="Helvetica Neue Medium"/>
              </a:defRPr>
            </a:lvl1pPr>
          </a:lstStyle>
          <a:p>
            <a:r>
              <a:rPr lang="zh-CN" altLang="en-US" dirty="0"/>
              <a:t>之前</a:t>
            </a:r>
            <a:endParaRPr dirty="0"/>
          </a:p>
        </p:txBody>
      </p:sp>
      <p:sp>
        <p:nvSpPr>
          <p:cNvPr id="159" name="After"/>
          <p:cNvSpPr txBox="1"/>
          <p:nvPr/>
        </p:nvSpPr>
        <p:spPr>
          <a:xfrm>
            <a:off x="15688669" y="261257"/>
            <a:ext cx="2224277" cy="59503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b="0">
                <a:solidFill>
                  <a:srgbClr val="FFFFFF"/>
                </a:solidFill>
                <a:latin typeface="+mn-lt"/>
                <a:ea typeface="+mn-ea"/>
                <a:cs typeface="+mn-cs"/>
                <a:sym typeface="Helvetica Neue Medium"/>
              </a:defRPr>
            </a:lvl1pPr>
          </a:lstStyle>
          <a:p>
            <a:r>
              <a:rPr lang="zh-CN" altLang="en-US" dirty="0"/>
              <a:t>之后</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2. So that thus we might know God's love (1 John 4:9; John 3:16);"/>
          <p:cNvSpPr txBox="1">
            <a:spLocks noGrp="1"/>
          </p:cNvSpPr>
          <p:nvPr>
            <p:ph type="ctrTitle"/>
          </p:nvPr>
        </p:nvSpPr>
        <p:spPr>
          <a:xfrm>
            <a:off x="2659532" y="2292824"/>
            <a:ext cx="18028696" cy="4804012"/>
          </a:xfrm>
          <a:prstGeom prst="rect">
            <a:avLst/>
          </a:prstGeom>
        </p:spPr>
        <p:txBody>
          <a:bodyPr anchor="b">
            <a:normAutofit/>
          </a:bodyPr>
          <a:lstStyle>
            <a:lvl1pPr defTabSz="751205">
              <a:defRPr sz="10192"/>
            </a:lvl1pPr>
          </a:lstStyle>
          <a:p>
            <a:pPr algn="l"/>
            <a:br>
              <a:rPr lang="en-HK" sz="9600" dirty="0"/>
            </a:br>
            <a:r>
              <a:rPr lang="en-US" altLang="zh-CN" sz="9600" dirty="0"/>
              <a:t>2.</a:t>
            </a:r>
            <a:r>
              <a:rPr lang="zh-CN" altLang="en-US" sz="9600" dirty="0"/>
              <a:t>借此知道天主对我们的爱（若一</a:t>
            </a:r>
            <a:r>
              <a:rPr lang="en-US" altLang="zh-CN" sz="9600" dirty="0"/>
              <a:t>4</a:t>
            </a:r>
            <a:r>
              <a:rPr lang="zh-CN" altLang="en-US" sz="9600" dirty="0"/>
              <a:t>：</a:t>
            </a:r>
            <a:r>
              <a:rPr lang="en-US" altLang="zh-CN" sz="9600" dirty="0"/>
              <a:t>9</a:t>
            </a:r>
            <a:r>
              <a:rPr lang="zh-CN" altLang="en-US" sz="9600" dirty="0"/>
              <a:t>；若</a:t>
            </a:r>
            <a:r>
              <a:rPr lang="en-US" altLang="zh-CN" sz="9600" dirty="0"/>
              <a:t>3</a:t>
            </a:r>
            <a:r>
              <a:rPr lang="zh-CN" altLang="en-US" sz="9600" dirty="0"/>
              <a:t>：</a:t>
            </a:r>
            <a:r>
              <a:rPr lang="en-US" altLang="zh-CN" sz="9600" dirty="0"/>
              <a:t>16</a:t>
            </a:r>
            <a:r>
              <a:rPr lang="zh-CN" altLang="en-US" sz="9600" dirty="0"/>
              <a:t>）</a:t>
            </a:r>
            <a:endParaRPr lang="en-HK" sz="9600" dirty="0"/>
          </a:p>
        </p:txBody>
      </p:sp>
      <p:sp>
        <p:nvSpPr>
          <p:cNvPr id="106" name="Rectangle 10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 y="8749108"/>
            <a:ext cx="24384014" cy="4966888"/>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81310" y="8749108"/>
            <a:ext cx="8102688" cy="4966892"/>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8758858"/>
            <a:ext cx="24383968" cy="3907856"/>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8761854"/>
            <a:ext cx="24384000" cy="4038886"/>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386"/>
            <a:ext cx="24383998" cy="8748258"/>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17438" y="-7863682"/>
            <a:ext cx="8749114" cy="2438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73392" y="-7407736"/>
            <a:ext cx="8748256" cy="23472958"/>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45380"/>
            <a:ext cx="17084970" cy="8748252"/>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11890862" y="-2064106"/>
            <a:ext cx="9980294" cy="8878262"/>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5" name="3. To be our model of holiness…"/>
          <p:cNvSpPr txBox="1">
            <a:spLocks noGrp="1"/>
          </p:cNvSpPr>
          <p:nvPr>
            <p:ph type="ctrTitle"/>
          </p:nvPr>
        </p:nvSpPr>
        <p:spPr>
          <a:xfrm>
            <a:off x="2629648" y="1470212"/>
            <a:ext cx="20107526" cy="5856940"/>
          </a:xfrm>
          <a:prstGeom prst="rect">
            <a:avLst/>
          </a:prstGeom>
        </p:spPr>
        <p:txBody>
          <a:bodyPr anchor="b">
            <a:normAutofit/>
          </a:bodyPr>
          <a:lstStyle/>
          <a:p>
            <a:pPr algn="l" defTabSz="726440">
              <a:defRPr sz="9856"/>
            </a:pPr>
            <a:r>
              <a:rPr lang="en-HK" sz="9600" dirty="0">
                <a:solidFill>
                  <a:srgbClr val="FFFFFF"/>
                </a:solidFill>
              </a:rPr>
              <a:t>3</a:t>
            </a:r>
            <a:r>
              <a:rPr lang="zh-CN" altLang="en-US" sz="9600" dirty="0">
                <a:solidFill>
                  <a:srgbClr val="FFFFFF"/>
                </a:solidFill>
              </a:rPr>
              <a:t>。成为我们圣洁的模范（玛</a:t>
            </a:r>
            <a:r>
              <a:rPr lang="en-US" altLang="zh-CN" sz="9600" dirty="0">
                <a:solidFill>
                  <a:srgbClr val="FFFFFF"/>
                </a:solidFill>
              </a:rPr>
              <a:t>11</a:t>
            </a:r>
            <a:r>
              <a:rPr lang="zh-CN" altLang="en-US" sz="9600" dirty="0">
                <a:solidFill>
                  <a:srgbClr val="FFFFFF"/>
                </a:solidFill>
              </a:rPr>
              <a:t>：</a:t>
            </a:r>
            <a:r>
              <a:rPr lang="en-US" altLang="zh-CN" sz="9600" dirty="0">
                <a:solidFill>
                  <a:srgbClr val="FFFFFF"/>
                </a:solidFill>
              </a:rPr>
              <a:t>29</a:t>
            </a:r>
            <a:r>
              <a:rPr lang="zh-CN" altLang="en-US" sz="9600" dirty="0">
                <a:solidFill>
                  <a:srgbClr val="FFFFFF"/>
                </a:solidFill>
              </a:rPr>
              <a:t>；若</a:t>
            </a:r>
            <a:r>
              <a:rPr lang="en-US" altLang="zh-CN" sz="9600" dirty="0">
                <a:solidFill>
                  <a:srgbClr val="FFFFFF"/>
                </a:solidFill>
              </a:rPr>
              <a:t>14</a:t>
            </a:r>
            <a:r>
              <a:rPr lang="zh-CN" altLang="en-US" sz="9600" dirty="0">
                <a:solidFill>
                  <a:srgbClr val="FFFFFF"/>
                </a:solidFill>
              </a:rPr>
              <a:t>；</a:t>
            </a:r>
            <a:r>
              <a:rPr lang="en-US" altLang="zh-CN" sz="9600" dirty="0">
                <a:solidFill>
                  <a:srgbClr val="FFFFFF"/>
                </a:solidFill>
              </a:rPr>
              <a:t>6;</a:t>
            </a:r>
            <a:r>
              <a:rPr lang="zh-CN" altLang="en-US" sz="9600" dirty="0">
                <a:solidFill>
                  <a:srgbClr val="FFFFFF"/>
                </a:solidFill>
              </a:rPr>
              <a:t>谷</a:t>
            </a:r>
            <a:r>
              <a:rPr lang="en-US" altLang="zh-CN" sz="9600" dirty="0">
                <a:solidFill>
                  <a:srgbClr val="FFFFFF"/>
                </a:solidFill>
              </a:rPr>
              <a:t>9</a:t>
            </a:r>
            <a:r>
              <a:rPr lang="zh-CN" altLang="en-US" sz="9600" dirty="0">
                <a:solidFill>
                  <a:srgbClr val="FFFFFF"/>
                </a:solidFill>
              </a:rPr>
              <a:t>：</a:t>
            </a:r>
            <a:r>
              <a:rPr lang="en-US" altLang="zh-CN" sz="9600" dirty="0">
                <a:solidFill>
                  <a:srgbClr val="FFFFFF"/>
                </a:solidFill>
              </a:rPr>
              <a:t>7 – </a:t>
            </a:r>
            <a:r>
              <a:rPr lang="zh-CN" altLang="en-US" sz="9600" dirty="0">
                <a:solidFill>
                  <a:srgbClr val="FFFFFF"/>
                </a:solidFill>
              </a:rPr>
              <a:t>申</a:t>
            </a:r>
            <a:r>
              <a:rPr lang="en-US" altLang="zh-CN" sz="9600" dirty="0">
                <a:solidFill>
                  <a:srgbClr val="FFFFFF"/>
                </a:solidFill>
              </a:rPr>
              <a:t>6</a:t>
            </a:r>
            <a:r>
              <a:rPr lang="zh-CN" altLang="en-US" sz="9600" dirty="0">
                <a:solidFill>
                  <a:srgbClr val="FFFFFF"/>
                </a:solidFill>
              </a:rPr>
              <a:t>：</a:t>
            </a:r>
            <a:r>
              <a:rPr lang="en-US" altLang="zh-CN" sz="9600" dirty="0">
                <a:solidFill>
                  <a:srgbClr val="FFFFFF"/>
                </a:solidFill>
              </a:rPr>
              <a:t>4-5</a:t>
            </a:r>
            <a:r>
              <a:rPr lang="zh-CN" altLang="en-US" sz="9600" dirty="0">
                <a:solidFill>
                  <a:srgbClr val="FFFFFF"/>
                </a:solidFill>
              </a:rPr>
              <a:t>；若</a:t>
            </a:r>
            <a:r>
              <a:rPr lang="en-US" altLang="zh-CN" sz="9600" dirty="0">
                <a:solidFill>
                  <a:srgbClr val="FFFFFF"/>
                </a:solidFill>
              </a:rPr>
              <a:t>15</a:t>
            </a:r>
            <a:r>
              <a:rPr lang="zh-CN" altLang="en-US" sz="9600" dirty="0">
                <a:solidFill>
                  <a:srgbClr val="FFFFFF"/>
                </a:solidFill>
              </a:rPr>
              <a:t>：</a:t>
            </a:r>
            <a:r>
              <a:rPr lang="en-US" altLang="zh-CN" sz="9600" dirty="0">
                <a:solidFill>
                  <a:srgbClr val="FFFFFF"/>
                </a:solidFill>
              </a:rPr>
              <a:t>12 – </a:t>
            </a:r>
            <a:r>
              <a:rPr lang="zh-CN" altLang="en-US" sz="9600" dirty="0">
                <a:solidFill>
                  <a:srgbClr val="FFFFFF"/>
                </a:solidFill>
              </a:rPr>
              <a:t>谷</a:t>
            </a:r>
            <a:r>
              <a:rPr lang="en-US" altLang="zh-CN" sz="9600" dirty="0">
                <a:solidFill>
                  <a:srgbClr val="FFFFFF"/>
                </a:solidFill>
              </a:rPr>
              <a:t>8</a:t>
            </a:r>
            <a:r>
              <a:rPr lang="zh-CN" altLang="en-US" sz="9600" dirty="0">
                <a:solidFill>
                  <a:srgbClr val="FFFFFF"/>
                </a:solidFill>
              </a:rPr>
              <a:t>：</a:t>
            </a:r>
            <a:r>
              <a:rPr lang="en-US" altLang="zh-CN" sz="9600" dirty="0">
                <a:solidFill>
                  <a:srgbClr val="FFFFFF"/>
                </a:solidFill>
              </a:rPr>
              <a:t>34</a:t>
            </a:r>
            <a:r>
              <a:rPr lang="zh-CN" altLang="en-US" sz="9600" dirty="0">
                <a:solidFill>
                  <a:srgbClr val="FFFFFF"/>
                </a:solidFill>
              </a:rPr>
              <a:t>）</a:t>
            </a:r>
            <a:endParaRPr lang="en-HK" sz="9600" dirty="0">
              <a:solidFill>
                <a:srgbClr val="FFFFFF"/>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 name="Rectangle 10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4. So that we can participate in divine nature (2 Peter 1:4)."/>
          <p:cNvSpPr txBox="1">
            <a:spLocks noGrp="1"/>
          </p:cNvSpPr>
          <p:nvPr>
            <p:ph type="ctrTitle"/>
          </p:nvPr>
        </p:nvSpPr>
        <p:spPr>
          <a:xfrm>
            <a:off x="2659532" y="2292824"/>
            <a:ext cx="18028696" cy="4804012"/>
          </a:xfrm>
          <a:prstGeom prst="rect">
            <a:avLst/>
          </a:prstGeom>
        </p:spPr>
        <p:txBody>
          <a:bodyPr anchor="b">
            <a:normAutofit/>
          </a:bodyPr>
          <a:lstStyle/>
          <a:p>
            <a:pPr algn="l">
              <a:lnSpc>
                <a:spcPct val="90000"/>
              </a:lnSpc>
            </a:pPr>
            <a:r>
              <a:rPr lang="en-HK" sz="6000" dirty="0"/>
              <a:t>4. </a:t>
            </a:r>
            <a:r>
              <a:rPr lang="zh-CN" altLang="en-US" sz="6000" dirty="0"/>
              <a:t>以致我们能成为有分于天主性体的人（伯后</a:t>
            </a:r>
            <a:r>
              <a:rPr lang="en-US" altLang="zh-CN" sz="6000" dirty="0"/>
              <a:t>1</a:t>
            </a:r>
            <a:r>
              <a:rPr lang="zh-CN" altLang="en-US" sz="6000" dirty="0"/>
              <a:t>：</a:t>
            </a:r>
            <a:r>
              <a:rPr lang="en-US" altLang="zh-CN" sz="6000" dirty="0"/>
              <a:t>4</a:t>
            </a:r>
            <a:r>
              <a:rPr lang="zh-CN" altLang="en-US" sz="6000" dirty="0"/>
              <a:t>）</a:t>
            </a:r>
            <a:br>
              <a:rPr lang="en-HK" sz="6000" dirty="0"/>
            </a:br>
            <a:br>
              <a:rPr lang="en-HK" sz="6000" dirty="0"/>
            </a:br>
            <a:r>
              <a:rPr lang="zh-CN" altLang="en-US" sz="6000" dirty="0"/>
              <a:t>教父们对这点的评论是：</a:t>
            </a:r>
            <a:br>
              <a:rPr lang="en-HK" sz="6000" dirty="0"/>
            </a:br>
            <a:endParaRPr lang="en-HK" sz="6000" dirty="0"/>
          </a:p>
        </p:txBody>
      </p:sp>
      <p:sp>
        <p:nvSpPr>
          <p:cNvPr id="170" name="Rectangle 10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 y="8749108"/>
            <a:ext cx="24384014" cy="4966888"/>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81310" y="8749108"/>
            <a:ext cx="8102688" cy="4966892"/>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8758858"/>
            <a:ext cx="24383968" cy="3907856"/>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8761854"/>
            <a:ext cx="24384000" cy="4038886"/>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0"/>
            <a:ext cx="24383996" cy="3151910"/>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7714" y="0"/>
            <a:ext cx="8126286"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5554" y="-10615556"/>
            <a:ext cx="3152892" cy="24384004"/>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2" name="“For this is why the Word became man, and the Son of God became the Son of man: so that man, by entering into communion with the Word and thus receiving divine sonship, might become a son of God” (St. Irenaeus; see Gal 4:6; 1 John 3:2);…">
            <a:extLst>
              <a:ext uri="{FF2B5EF4-FFF2-40B4-BE49-F238E27FC236}">
                <a16:creationId xmlns:a16="http://schemas.microsoft.com/office/drawing/2014/main" id="{B2DCA030-509A-42B7-B36A-D6A158229CCB}"/>
              </a:ext>
            </a:extLst>
          </p:cNvPr>
          <p:cNvGraphicFramePr/>
          <p:nvPr>
            <p:extLst>
              <p:ext uri="{D42A27DB-BD31-4B8C-83A1-F6EECF244321}">
                <p14:modId xmlns:p14="http://schemas.microsoft.com/office/powerpoint/2010/main" val="1916688657"/>
              </p:ext>
            </p:extLst>
          </p:nvPr>
        </p:nvGraphicFramePr>
        <p:xfrm>
          <a:off x="1288112" y="4225158"/>
          <a:ext cx="21855658" cy="838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6AC6F17-9283-A743-81E8-3376C7A77490}"/>
              </a:ext>
            </a:extLst>
          </p:cNvPr>
          <p:cNvSpPr txBox="1"/>
          <p:nvPr/>
        </p:nvSpPr>
        <p:spPr>
          <a:xfrm>
            <a:off x="6339393" y="11754495"/>
            <a:ext cx="5411738"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zh-CN" altLang="en-US" sz="4000" b="0" dirty="0"/>
              <a:t>以上</a:t>
            </a:r>
            <a:r>
              <a:rPr lang="en-US" altLang="zh-CN" sz="4000" b="0" dirty="0"/>
              <a:t>3</a:t>
            </a:r>
            <a:r>
              <a:rPr lang="zh-CN" altLang="en-US" sz="4000" b="0" dirty="0"/>
              <a:t>条都引自教理</a:t>
            </a:r>
            <a:r>
              <a:rPr lang="en-US" altLang="zh-CN" sz="4000" b="0" dirty="0"/>
              <a:t>460</a:t>
            </a:r>
            <a:endParaRPr lang="en-US" sz="4000" dirty="0"/>
          </a:p>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0"/>
            <a:ext cx="24383996" cy="4340062"/>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165638" y="0"/>
            <a:ext cx="8194422" cy="4341322"/>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021292" y="-10020086"/>
            <a:ext cx="4341418" cy="2438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Infancy Narratives"/>
          <p:cNvSpPr txBox="1">
            <a:spLocks noGrp="1"/>
          </p:cNvSpPr>
          <p:nvPr>
            <p:ph type="ctrTitle"/>
          </p:nvPr>
        </p:nvSpPr>
        <p:spPr>
          <a:xfrm>
            <a:off x="2767128" y="697730"/>
            <a:ext cx="19436222" cy="3152892"/>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                       婴孩故事</a:t>
            </a:r>
            <a:endParaRPr lang="en-US" sz="8000" kern="1200" dirty="0">
              <a:solidFill>
                <a:srgbClr val="FFFFFF"/>
              </a:solidFill>
              <a:latin typeface="+mj-lt"/>
              <a:ea typeface="+mj-ea"/>
              <a:cs typeface="+mj-cs"/>
            </a:endParaRPr>
          </a:p>
        </p:txBody>
      </p:sp>
      <p:graphicFrame>
        <p:nvGraphicFramePr>
          <p:cNvPr id="175" name="Family traditions (Luke 2:19; 2:51);…">
            <a:extLst>
              <a:ext uri="{FF2B5EF4-FFF2-40B4-BE49-F238E27FC236}">
                <a16:creationId xmlns:a16="http://schemas.microsoft.com/office/drawing/2014/main" id="{8631A300-4CF4-4998-8D85-379E996200C6}"/>
              </a:ext>
            </a:extLst>
          </p:cNvPr>
          <p:cNvGraphicFramePr/>
          <p:nvPr>
            <p:extLst>
              <p:ext uri="{D42A27DB-BD31-4B8C-83A1-F6EECF244321}">
                <p14:modId xmlns:p14="http://schemas.microsoft.com/office/powerpoint/2010/main" val="194626109"/>
              </p:ext>
            </p:extLst>
          </p:nvPr>
        </p:nvGraphicFramePr>
        <p:xfrm>
          <a:off x="1288112" y="5231958"/>
          <a:ext cx="21855658" cy="7378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John the Baptist - priest"/>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fontScale="90000"/>
          </a:bodyPr>
          <a:lstStyle>
            <a:lvl1pPr defTabSz="796885">
              <a:defRPr sz="10800"/>
            </a:lvl1pPr>
          </a:lstStyle>
          <a:p>
            <a:pPr algn="l" defTabSz="914400">
              <a:lnSpc>
                <a:spcPct val="90000"/>
              </a:lnSpc>
              <a:spcBef>
                <a:spcPct val="0"/>
              </a:spcBef>
            </a:pPr>
            <a:br>
              <a:rPr lang="en-US" sz="8000" kern="1200" dirty="0">
                <a:solidFill>
                  <a:srgbClr val="FFFFFF"/>
                </a:solidFill>
                <a:latin typeface="+mj-lt"/>
                <a:ea typeface="+mj-ea"/>
                <a:cs typeface="+mj-cs"/>
              </a:rPr>
            </a:br>
            <a:r>
              <a:rPr lang="zh-CN" altLang="en-US" sz="8000" kern="1200" dirty="0">
                <a:solidFill>
                  <a:srgbClr val="FFFFFF"/>
                </a:solidFill>
                <a:latin typeface="+mj-lt"/>
                <a:ea typeface="+mj-ea"/>
                <a:cs typeface="+mj-cs"/>
              </a:rPr>
              <a:t>洗者若翰 </a:t>
            </a:r>
            <a:r>
              <a:rPr lang="en-US" altLang="zh-CN" sz="8000" kern="1200" dirty="0">
                <a:solidFill>
                  <a:srgbClr val="FFFFFF"/>
                </a:solidFill>
                <a:latin typeface="+mj-lt"/>
                <a:ea typeface="+mj-ea"/>
                <a:cs typeface="+mj-cs"/>
              </a:rPr>
              <a:t>– </a:t>
            </a:r>
            <a:r>
              <a:rPr lang="zh-CN" altLang="en-US" sz="8000" kern="1200" dirty="0">
                <a:solidFill>
                  <a:srgbClr val="FFFFFF"/>
                </a:solidFill>
                <a:latin typeface="+mj-lt"/>
                <a:ea typeface="+mj-ea"/>
                <a:cs typeface="+mj-cs"/>
              </a:rPr>
              <a:t>司祭</a:t>
            </a:r>
            <a:endParaRPr lang="en-US" sz="8000" kern="1200" dirty="0">
              <a:solidFill>
                <a:srgbClr val="FFFFFF"/>
              </a:solidFill>
              <a:latin typeface="+mj-lt"/>
              <a:ea typeface="+mj-ea"/>
              <a:cs typeface="+mj-cs"/>
            </a:endParaRPr>
          </a:p>
        </p:txBody>
      </p:sp>
      <p:sp>
        <p:nvSpPr>
          <p:cNvPr id="178" name="Luke 1:5 - parents of John, both are old. Both cannot have children. What does it remind you of? What kind of story in the Old Testament?…"/>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5 – </a:t>
            </a:r>
            <a:r>
              <a:rPr lang="zh-CN" altLang="en-US" sz="4000" kern="1200" dirty="0">
                <a:solidFill>
                  <a:schemeClr val="tx1"/>
                </a:solidFill>
                <a:latin typeface="+mn-lt"/>
                <a:ea typeface="+mn-ea"/>
                <a:cs typeface="+mn-cs"/>
              </a:rPr>
              <a:t>若翰的父母，两人都已年老，都不能生育。这让你想起什么？哪类旧约故事？</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编上</a:t>
            </a:r>
            <a:r>
              <a:rPr lang="en-US" altLang="zh-CN" sz="4000" kern="1200" dirty="0">
                <a:solidFill>
                  <a:schemeClr val="tx1"/>
                </a:solidFill>
                <a:latin typeface="+mn-lt"/>
                <a:ea typeface="+mn-ea"/>
                <a:cs typeface="+mn-cs"/>
              </a:rPr>
              <a:t>24</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19-24 </a:t>
            </a:r>
            <a:r>
              <a:rPr lang="zh-CN" altLang="en-US" sz="4000" kern="1200" dirty="0">
                <a:solidFill>
                  <a:schemeClr val="tx1"/>
                </a:solidFill>
                <a:latin typeface="+mn-lt"/>
                <a:ea typeface="+mn-ea"/>
                <a:cs typeface="+mn-cs"/>
              </a:rPr>
              <a:t>在圣殿服务的班次。匝加利亚是第八个班次（编上</a:t>
            </a:r>
            <a:r>
              <a:rPr lang="en-US" altLang="zh-CN" sz="4000" kern="1200" dirty="0">
                <a:solidFill>
                  <a:schemeClr val="tx1"/>
                </a:solidFill>
                <a:latin typeface="+mn-lt"/>
                <a:ea typeface="+mn-ea"/>
                <a:cs typeface="+mn-cs"/>
              </a:rPr>
              <a:t>24</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10</a:t>
            </a:r>
            <a:r>
              <a:rPr lang="zh-CN" altLang="en-US" sz="4000" kern="1200" dirty="0">
                <a:solidFill>
                  <a:schemeClr val="tx1"/>
                </a:solidFill>
                <a:latin typeface="+mn-lt"/>
                <a:ea typeface="+mn-ea"/>
                <a:cs typeface="+mn-cs"/>
              </a:rPr>
              <a:t>；默</a:t>
            </a:r>
            <a:r>
              <a:rPr lang="en-US" altLang="zh-CN" sz="4000" kern="1200" dirty="0">
                <a:solidFill>
                  <a:schemeClr val="tx1"/>
                </a:solidFill>
                <a:latin typeface="+mn-lt"/>
                <a:ea typeface="+mn-ea"/>
                <a:cs typeface="+mn-cs"/>
              </a:rPr>
              <a:t>5</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肋</a:t>
            </a:r>
            <a:r>
              <a:rPr lang="en-US" altLang="zh-CN" sz="4000" kern="1200" dirty="0">
                <a:solidFill>
                  <a:schemeClr val="tx1"/>
                </a:solidFill>
                <a:latin typeface="+mn-lt"/>
                <a:ea typeface="+mn-ea"/>
                <a:cs typeface="+mn-cs"/>
              </a:rPr>
              <a:t>10</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9 – </a:t>
            </a: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 – </a:t>
            </a:r>
            <a:r>
              <a:rPr lang="zh-CN" altLang="en-US" sz="4000" kern="1200" dirty="0">
                <a:solidFill>
                  <a:schemeClr val="tx1"/>
                </a:solidFill>
                <a:latin typeface="+mn-lt"/>
                <a:ea typeface="+mn-ea"/>
                <a:cs typeface="+mn-cs"/>
              </a:rPr>
              <a:t>不能喝浓酒</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被圣神充满（路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John the Baptist - Elijah"/>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lvl1pPr defTabSz="805100">
              <a:defRPr sz="10800"/>
            </a:lvl1pPr>
          </a:lstStyle>
          <a:p>
            <a:pPr algn="l" defTabSz="914400">
              <a:lnSpc>
                <a:spcPct val="90000"/>
              </a:lnSpc>
              <a:spcBef>
                <a:spcPct val="0"/>
              </a:spcBef>
            </a:pPr>
            <a:r>
              <a:rPr lang="zh-CN" altLang="en-US" sz="8000" kern="1200" dirty="0">
                <a:solidFill>
                  <a:srgbClr val="FFFFFF"/>
                </a:solidFill>
                <a:latin typeface="+mj-lt"/>
                <a:ea typeface="+mj-ea"/>
                <a:cs typeface="+mj-cs"/>
              </a:rPr>
              <a:t>洗者若翰 </a:t>
            </a:r>
            <a:r>
              <a:rPr lang="en-US" altLang="zh-CN" sz="8000" kern="1200" dirty="0">
                <a:solidFill>
                  <a:srgbClr val="FFFFFF"/>
                </a:solidFill>
                <a:latin typeface="+mj-lt"/>
                <a:ea typeface="+mj-ea"/>
                <a:cs typeface="+mj-cs"/>
              </a:rPr>
              <a:t>– </a:t>
            </a:r>
            <a:r>
              <a:rPr lang="zh-CN" altLang="en-US" sz="8000" kern="1200" dirty="0">
                <a:solidFill>
                  <a:srgbClr val="FFFFFF"/>
                </a:solidFill>
                <a:latin typeface="+mj-lt"/>
                <a:ea typeface="+mj-ea"/>
                <a:cs typeface="+mj-cs"/>
              </a:rPr>
              <a:t>厄里亚</a:t>
            </a:r>
            <a:endParaRPr lang="en-US" sz="8000" kern="1200" dirty="0">
              <a:solidFill>
                <a:srgbClr val="FFFFFF"/>
              </a:solidFill>
              <a:latin typeface="+mj-lt"/>
              <a:ea typeface="+mj-ea"/>
              <a:cs typeface="+mj-cs"/>
            </a:endParaRPr>
          </a:p>
        </p:txBody>
      </p:sp>
      <p:sp>
        <p:nvSpPr>
          <p:cNvPr id="183" name="Malachai 3:1.23-24…"/>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玛拉基亚先知书</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23-24</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若翰的活动和厄里亚的活动有惊人的关联</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谷</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5 – </a:t>
            </a:r>
            <a:r>
              <a:rPr lang="zh-CN" altLang="en-US" sz="4000" kern="1200" dirty="0">
                <a:solidFill>
                  <a:schemeClr val="tx1"/>
                </a:solidFill>
                <a:latin typeface="+mn-lt"/>
                <a:ea typeface="+mn-ea"/>
                <a:cs typeface="+mn-cs"/>
              </a:rPr>
              <a:t>列下</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11-12</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若</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23 – </a:t>
            </a:r>
            <a:r>
              <a:rPr lang="zh-CN" altLang="en-US" sz="4000" kern="1200" dirty="0">
                <a:solidFill>
                  <a:schemeClr val="tx1"/>
                </a:solidFill>
                <a:latin typeface="+mn-lt"/>
                <a:ea typeface="+mn-ea"/>
                <a:cs typeface="+mn-cs"/>
              </a:rPr>
              <a:t>列上</a:t>
            </a:r>
            <a:r>
              <a:rPr lang="en-US" altLang="zh-CN" sz="4000" kern="1200" dirty="0">
                <a:solidFill>
                  <a:schemeClr val="tx1"/>
                </a:solidFill>
                <a:latin typeface="+mn-lt"/>
                <a:ea typeface="+mn-ea"/>
                <a:cs typeface="+mn-cs"/>
              </a:rPr>
              <a:t>19</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19</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若</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28 – </a:t>
            </a:r>
            <a:r>
              <a:rPr lang="zh-CN" altLang="en-US" sz="4000" kern="1200" dirty="0">
                <a:solidFill>
                  <a:schemeClr val="tx1"/>
                </a:solidFill>
                <a:latin typeface="+mn-lt"/>
                <a:ea typeface="+mn-ea"/>
                <a:cs typeface="+mn-cs"/>
              </a:rPr>
              <a:t>列上</a:t>
            </a:r>
            <a:r>
              <a:rPr lang="en-US" altLang="zh-CN" sz="4000" kern="1200" dirty="0">
                <a:solidFill>
                  <a:schemeClr val="tx1"/>
                </a:solidFill>
                <a:latin typeface="+mn-lt"/>
                <a:ea typeface="+mn-ea"/>
                <a:cs typeface="+mn-cs"/>
              </a:rPr>
              <a:t>17</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a:t>
            </a:r>
            <a:endParaRPr lang="en-US" sz="4000" kern="1200" dirty="0">
              <a:solidFill>
                <a:schemeClr val="tx1"/>
              </a:solidFill>
              <a:latin typeface="+mn-lt"/>
              <a:ea typeface="+mn-ea"/>
              <a:cs typeface="+mn-cs"/>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echariah - Mary"/>
          <p:cNvSpPr txBox="1">
            <a:spLocks noGrp="1"/>
          </p:cNvSpPr>
          <p:nvPr>
            <p:ph type="title"/>
          </p:nvPr>
        </p:nvSpPr>
        <p:spPr>
          <a:prstGeom prst="rect">
            <a:avLst/>
          </a:prstGeom>
        </p:spPr>
        <p:txBody>
          <a:bodyPr>
            <a:normAutofit/>
          </a:bodyPr>
          <a:lstStyle/>
          <a:p>
            <a:r>
              <a:rPr lang="zh-CN" altLang="en-US" dirty="0"/>
              <a:t>匝加利亚 </a:t>
            </a:r>
            <a:r>
              <a:rPr lang="en-US" altLang="zh-CN" dirty="0"/>
              <a:t>– </a:t>
            </a:r>
            <a:r>
              <a:rPr lang="zh-CN" altLang="en-US" dirty="0"/>
              <a:t>玛丽亚</a:t>
            </a:r>
            <a:endParaRPr dirty="0"/>
          </a:p>
        </p:txBody>
      </p:sp>
      <p:sp>
        <p:nvSpPr>
          <p:cNvPr id="188" name="Priest…"/>
          <p:cNvSpPr txBox="1">
            <a:spLocks noGrp="1"/>
          </p:cNvSpPr>
          <p:nvPr>
            <p:ph type="body" sz="half" idx="1"/>
          </p:nvPr>
        </p:nvSpPr>
        <p:spPr>
          <a:prstGeom prst="rect">
            <a:avLst/>
          </a:prstGeom>
        </p:spPr>
        <p:txBody>
          <a:bodyPr/>
          <a:lstStyle/>
          <a:p>
            <a:r>
              <a:rPr lang="zh-CN" altLang="en-US" dirty="0"/>
              <a:t>司祭</a:t>
            </a:r>
            <a:endParaRPr dirty="0"/>
          </a:p>
          <a:p>
            <a:r>
              <a:rPr lang="zh-CN" altLang="en-US" dirty="0"/>
              <a:t>圣殿</a:t>
            </a:r>
            <a:endParaRPr dirty="0"/>
          </a:p>
          <a:p>
            <a:r>
              <a:rPr lang="zh-CN" altLang="en-US" dirty="0"/>
              <a:t>礼仪</a:t>
            </a:r>
            <a:endParaRPr dirty="0"/>
          </a:p>
        </p:txBody>
      </p:sp>
      <p:sp>
        <p:nvSpPr>
          <p:cNvPr id="189" name="A Woman (unknown)…"/>
          <p:cNvSpPr txBox="1"/>
          <p:nvPr/>
        </p:nvSpPr>
        <p:spPr>
          <a:xfrm>
            <a:off x="12495609" y="3643312"/>
            <a:ext cx="7500938"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465364" indent="-465364">
              <a:spcBef>
                <a:spcPts val="4500"/>
              </a:spcBef>
              <a:buSzPct val="145000"/>
              <a:buChar char="•"/>
              <a:defRPr sz="3800"/>
            </a:pPr>
            <a:r>
              <a:rPr lang="zh-CN" altLang="en-US" dirty="0"/>
              <a:t>一个女人</a:t>
            </a:r>
            <a:endParaRPr lang="pl-PL" dirty="0"/>
          </a:p>
          <a:p>
            <a:pPr marL="465364" indent="-465364">
              <a:spcBef>
                <a:spcPts val="4500"/>
              </a:spcBef>
              <a:buSzPct val="145000"/>
              <a:buChar char="•"/>
              <a:defRPr sz="3800"/>
            </a:pPr>
            <a:r>
              <a:rPr lang="zh-CN" altLang="en-US" dirty="0"/>
              <a:t>一个小镇</a:t>
            </a:r>
            <a:endParaRPr lang="pl-PL" dirty="0"/>
          </a:p>
          <a:p>
            <a:pPr marL="465364" indent="-465364">
              <a:spcBef>
                <a:spcPts val="4500"/>
              </a:spcBef>
              <a:buSzPct val="145000"/>
              <a:buChar char="•"/>
              <a:defRPr sz="3800"/>
            </a:pPr>
            <a:r>
              <a:rPr lang="zh-CN" altLang="en-US" dirty="0"/>
              <a:t>平日</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77030" y="1278560"/>
            <a:ext cx="13716000" cy="111588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86412" y="790412"/>
            <a:ext cx="12692418" cy="111521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057814" y="5637934"/>
            <a:ext cx="5003958" cy="111521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50004" y="1705586"/>
            <a:ext cx="13716002" cy="10304824"/>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37506" y="2256994"/>
            <a:ext cx="8636606" cy="8636606"/>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Where are you from?…"/>
          <p:cNvSpPr txBox="1">
            <a:spLocks noGrp="1"/>
          </p:cNvSpPr>
          <p:nvPr>
            <p:ph type="title"/>
          </p:nvPr>
        </p:nvSpPr>
        <p:spPr>
          <a:xfrm>
            <a:off x="1652792" y="1173710"/>
            <a:ext cx="8460200" cy="6048184"/>
          </a:xfrm>
          <a:prstGeom prst="rect">
            <a:avLst/>
          </a:prstGeom>
        </p:spPr>
        <p:txBody>
          <a:bodyPr vert="horz" lIns="91440" tIns="45720" rIns="91440" bIns="45720" rtlCol="0" anchor="b">
            <a:normAutofit/>
          </a:bodyPr>
          <a:lstStyle/>
          <a:p>
            <a:pPr algn="r" defTabSz="914400">
              <a:lnSpc>
                <a:spcPct val="90000"/>
              </a:lnSpc>
              <a:spcBef>
                <a:spcPct val="0"/>
              </a:spcBef>
              <a:defRPr sz="7083"/>
            </a:pPr>
            <a:r>
              <a:rPr lang="zh-CN" altLang="en-US" sz="8000" kern="1200" dirty="0">
                <a:solidFill>
                  <a:srgbClr val="FFFFFF"/>
                </a:solidFill>
                <a:latin typeface="+mj-lt"/>
                <a:ea typeface="+mj-ea"/>
                <a:cs typeface="+mj-cs"/>
              </a:rPr>
              <a:t>你从哪里来？（若</a:t>
            </a:r>
            <a:r>
              <a:rPr lang="en-US" altLang="zh-CN" sz="8000" kern="1200" dirty="0">
                <a:solidFill>
                  <a:srgbClr val="FFFFFF"/>
                </a:solidFill>
                <a:latin typeface="+mj-lt"/>
                <a:ea typeface="+mj-ea"/>
                <a:cs typeface="+mj-cs"/>
              </a:rPr>
              <a:t>19</a:t>
            </a:r>
            <a:r>
              <a:rPr lang="zh-CN" altLang="en-US" sz="8000" kern="1200" dirty="0">
                <a:solidFill>
                  <a:srgbClr val="FFFFFF"/>
                </a:solidFill>
                <a:latin typeface="+mj-lt"/>
                <a:ea typeface="+mj-ea"/>
                <a:cs typeface="+mj-cs"/>
              </a:rPr>
              <a:t>：</a:t>
            </a:r>
            <a:r>
              <a:rPr lang="en-US" altLang="zh-CN" sz="8000" kern="1200" dirty="0">
                <a:solidFill>
                  <a:srgbClr val="FFFFFF"/>
                </a:solidFill>
                <a:latin typeface="+mj-lt"/>
                <a:ea typeface="+mj-ea"/>
                <a:cs typeface="+mj-cs"/>
              </a:rPr>
              <a:t>9</a:t>
            </a:r>
            <a:r>
              <a:rPr lang="zh-CN" altLang="en-US" sz="8000" kern="1200" dirty="0">
                <a:solidFill>
                  <a:srgbClr val="FFFFFF"/>
                </a:solidFill>
                <a:latin typeface="+mj-lt"/>
                <a:ea typeface="+mj-ea"/>
                <a:cs typeface="+mj-cs"/>
              </a:rPr>
              <a:t>）</a:t>
            </a:r>
            <a:endParaRPr lang="en-US" sz="8000" kern="1200" dirty="0">
              <a:solidFill>
                <a:srgbClr val="FFFFFF"/>
              </a:solidFill>
              <a:latin typeface="+mj-lt"/>
              <a:ea typeface="+mj-ea"/>
              <a:cs typeface="+mj-cs"/>
            </a:endParaRPr>
          </a:p>
        </p:txBody>
      </p:sp>
      <p:sp>
        <p:nvSpPr>
          <p:cNvPr id="125" name="Jesus’ answer - see John 8:23;…"/>
          <p:cNvSpPr txBox="1">
            <a:spLocks noGrp="1"/>
          </p:cNvSpPr>
          <p:nvPr>
            <p:ph type="body" idx="1"/>
          </p:nvPr>
        </p:nvSpPr>
        <p:spPr>
          <a:xfrm>
            <a:off x="13006316" y="1298960"/>
            <a:ext cx="9724894" cy="11092094"/>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耶稣的回答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见若</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23</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群众的回答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见若</a:t>
            </a:r>
            <a:r>
              <a:rPr lang="en-US" altLang="zh-CN" sz="4000" kern="1200" dirty="0">
                <a:solidFill>
                  <a:schemeClr val="tx1"/>
                </a:solidFill>
                <a:latin typeface="+mn-lt"/>
                <a:ea typeface="+mn-ea"/>
                <a:cs typeface="+mn-cs"/>
              </a:rPr>
              <a:t>6</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42</a:t>
            </a:r>
            <a:r>
              <a:rPr lang="zh-CN" altLang="en-US" sz="4000" kern="1200" dirty="0">
                <a:solidFill>
                  <a:schemeClr val="tx1"/>
                </a:solidFill>
                <a:latin typeface="+mn-lt"/>
                <a:ea typeface="+mn-ea"/>
                <a:cs typeface="+mn-cs"/>
              </a:rPr>
              <a:t>；谷</a:t>
            </a:r>
            <a:r>
              <a:rPr lang="en-US" altLang="zh-CN" sz="4000" kern="1200" dirty="0">
                <a:solidFill>
                  <a:schemeClr val="tx1"/>
                </a:solidFill>
                <a:latin typeface="+mn-lt"/>
                <a:ea typeface="+mn-ea"/>
                <a:cs typeface="+mn-cs"/>
              </a:rPr>
              <a:t>6</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 若</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45-46</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哪个是正确答案呢？</a:t>
            </a:r>
            <a:endParaRPr lang="en-US" sz="4000" kern="1200" dirty="0">
              <a:solidFill>
                <a:schemeClr val="tx1"/>
              </a:solidFill>
              <a:latin typeface="+mn-lt"/>
              <a:ea typeface="+mn-ea"/>
              <a:cs typeface="+mn-cs"/>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Zechariah - Mary"/>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匝加利亚 </a:t>
            </a:r>
            <a:r>
              <a:rPr lang="en-US" altLang="zh-CN" sz="8000" kern="1200" dirty="0">
                <a:solidFill>
                  <a:srgbClr val="FFFFFF"/>
                </a:solidFill>
                <a:latin typeface="+mj-lt"/>
                <a:ea typeface="+mj-ea"/>
                <a:cs typeface="+mj-cs"/>
              </a:rPr>
              <a:t>– </a:t>
            </a:r>
            <a:r>
              <a:rPr lang="zh-CN" altLang="en-US" sz="8000" kern="1200" dirty="0">
                <a:solidFill>
                  <a:srgbClr val="FFFFFF"/>
                </a:solidFill>
                <a:latin typeface="+mj-lt"/>
                <a:ea typeface="+mj-ea"/>
                <a:cs typeface="+mj-cs"/>
              </a:rPr>
              <a:t>圣母玛丽亚</a:t>
            </a:r>
            <a:endParaRPr lang="en-US" sz="8000" kern="1200" dirty="0">
              <a:solidFill>
                <a:srgbClr val="FFFFFF"/>
              </a:solidFill>
              <a:latin typeface="+mj-lt"/>
              <a:ea typeface="+mj-ea"/>
              <a:cs typeface="+mj-cs"/>
            </a:endParaRPr>
          </a:p>
        </p:txBody>
      </p:sp>
      <p:sp>
        <p:nvSpPr>
          <p:cNvPr id="194" name="Troubled and fear (Lk 1:12)…"/>
          <p:cNvSpPr txBox="1">
            <a:spLocks noGrp="1"/>
          </p:cNvSpPr>
          <p:nvPr>
            <p:ph type="body" sz="half"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惊慌失措和害怕（路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12</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怀疑应许的可能性</a:t>
            </a:r>
            <a:endParaRPr lang="en-US" sz="4000" kern="1200" dirty="0">
              <a:solidFill>
                <a:schemeClr val="tx1"/>
              </a:solidFill>
              <a:latin typeface="+mn-lt"/>
              <a:ea typeface="+mn-ea"/>
              <a:cs typeface="+mn-cs"/>
            </a:endParaRPr>
          </a:p>
        </p:txBody>
      </p:sp>
      <p:sp>
        <p:nvSpPr>
          <p:cNvPr id="195" name="Troubled and pondering (no fear)…"/>
          <p:cNvSpPr txBox="1"/>
          <p:nvPr/>
        </p:nvSpPr>
        <p:spPr>
          <a:xfrm>
            <a:off x="12495609" y="3643312"/>
            <a:ext cx="8801935"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465364" indent="-465364">
              <a:spcBef>
                <a:spcPts val="4500"/>
              </a:spcBef>
              <a:buSzPct val="145000"/>
              <a:defRPr sz="3800"/>
            </a:pPr>
            <a:endParaRPr lang="en-US" sz="3800" dirty="0"/>
          </a:p>
          <a:p>
            <a:pPr marL="465364" indent="-465364">
              <a:spcBef>
                <a:spcPts val="4500"/>
              </a:spcBef>
              <a:buSzPct val="145000"/>
              <a:buChar char="•"/>
              <a:defRPr sz="3800"/>
            </a:pPr>
            <a:r>
              <a:rPr lang="zh-CN" altLang="en-US" sz="3800" dirty="0"/>
              <a:t>惊惶不安和思虑（不惧怕）</a:t>
            </a:r>
            <a:endParaRPr sz="3800" dirty="0"/>
          </a:p>
          <a:p>
            <a:pPr marL="465364" indent="-465364">
              <a:spcBef>
                <a:spcPts val="4500"/>
              </a:spcBef>
              <a:buSzPct val="145000"/>
              <a:buChar char="•"/>
              <a:defRPr sz="3800"/>
            </a:pPr>
            <a:r>
              <a:rPr lang="zh-CN" altLang="en-US" sz="3800" dirty="0"/>
              <a:t>圣母玛丽亚想知道应许如何实现</a:t>
            </a:r>
            <a:endParaRPr sz="38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nnunciation"/>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天使报喜</a:t>
            </a:r>
            <a:r>
              <a:rPr lang="en-US" sz="8000" kern="1200" dirty="0">
                <a:solidFill>
                  <a:srgbClr val="FFFFFF"/>
                </a:solidFill>
                <a:latin typeface="+mj-lt"/>
                <a:ea typeface="+mj-ea"/>
                <a:cs typeface="+mj-cs"/>
              </a:rPr>
              <a:t> </a:t>
            </a:r>
          </a:p>
        </p:txBody>
      </p:sp>
      <p:sp>
        <p:nvSpPr>
          <p:cNvPr id="202" name="Luke 1:28 to Zeph 3:14-17 - the key word “rejoice”.…"/>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28 </a:t>
            </a:r>
            <a:r>
              <a:rPr lang="zh-CN" altLang="en-US" sz="4000" kern="1200" dirty="0">
                <a:solidFill>
                  <a:schemeClr val="tx1"/>
                </a:solidFill>
                <a:latin typeface="+mn-lt"/>
                <a:ea typeface="+mn-ea"/>
                <a:cs typeface="+mn-cs"/>
              </a:rPr>
              <a:t>对匝</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14-17 – </a:t>
            </a:r>
            <a:r>
              <a:rPr lang="zh-CN" altLang="en-US" sz="4000" kern="1200" dirty="0">
                <a:solidFill>
                  <a:schemeClr val="tx1"/>
                </a:solidFill>
                <a:latin typeface="+mn-lt"/>
                <a:ea typeface="+mn-ea"/>
                <a:cs typeface="+mn-cs"/>
              </a:rPr>
              <a:t>关键词“喜乐”</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a:t>
            </a:r>
            <a:r>
              <a:rPr lang="en-US" altLang="zh-CN" sz="4000" kern="1200" dirty="0" err="1">
                <a:solidFill>
                  <a:schemeClr val="tx1"/>
                </a:solidFill>
                <a:latin typeface="+mn-lt"/>
                <a:ea typeface="+mn-ea"/>
                <a:cs typeface="+mn-cs"/>
              </a:rPr>
              <a:t>Chara</a:t>
            </a:r>
            <a:r>
              <a:rPr lang="en-US" altLang="zh-CN" sz="4000" kern="1200" dirty="0">
                <a:solidFill>
                  <a:schemeClr val="tx1"/>
                </a:solidFill>
                <a:latin typeface="+mn-lt"/>
                <a:ea typeface="+mn-ea"/>
                <a:cs typeface="+mn-cs"/>
              </a:rPr>
              <a:t>” – </a:t>
            </a:r>
            <a:r>
              <a:rPr lang="zh-CN" altLang="en-US" sz="4000" kern="1200" dirty="0">
                <a:solidFill>
                  <a:schemeClr val="tx1"/>
                </a:solidFill>
                <a:latin typeface="+mn-lt"/>
                <a:ea typeface="+mn-ea"/>
                <a:cs typeface="+mn-cs"/>
              </a:rPr>
              <a:t>喜乐和“恩宠”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在希腊语中恩宠来自同样的词根</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为什么？</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上主与你同在，上主将在你腹中</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圣母玛丽亚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西雍的女儿，圣殿，结约之柜</a:t>
            </a:r>
            <a:endParaRPr lang="en-US" sz="4000" kern="1200" dirty="0">
              <a:solidFill>
                <a:schemeClr val="tx1"/>
              </a:solidFill>
              <a:latin typeface="+mn-lt"/>
              <a:ea typeface="+mn-ea"/>
              <a:cs typeface="+mn-cs"/>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he mystery of Trinity in the story;"/>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lvl1pPr defTabSz="775969">
              <a:defRPr sz="10528"/>
            </a:lvl1pPr>
          </a:lstStyle>
          <a:p>
            <a:pPr algn="l" defTabSz="914400">
              <a:lnSpc>
                <a:spcPct val="90000"/>
              </a:lnSpc>
              <a:spcBef>
                <a:spcPct val="0"/>
              </a:spcBef>
            </a:pPr>
            <a:r>
              <a:rPr lang="zh-CN" altLang="en-US" sz="8000" kern="1200" dirty="0">
                <a:solidFill>
                  <a:srgbClr val="FFFFFF"/>
                </a:solidFill>
                <a:latin typeface="+mj-lt"/>
                <a:ea typeface="+mj-ea"/>
                <a:cs typeface="+mj-cs"/>
              </a:rPr>
              <a:t>这故事中圣三的奥秘</a:t>
            </a:r>
            <a:endParaRPr lang="en-US" sz="8000" kern="1200" dirty="0">
              <a:solidFill>
                <a:srgbClr val="FFFFFF"/>
              </a:solidFill>
              <a:latin typeface="+mj-lt"/>
              <a:ea typeface="+mj-ea"/>
              <a:cs typeface="+mj-cs"/>
            </a:endParaRPr>
          </a:p>
        </p:txBody>
      </p:sp>
      <p:sp>
        <p:nvSpPr>
          <p:cNvPr id="205" name="The mystery of Trinity in the story;…"/>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圣父行动</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圣子降生</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圣神庇荫</a:t>
            </a:r>
            <a:endParaRPr lang="en-US" sz="4000" kern="1200" dirty="0">
              <a:solidFill>
                <a:schemeClr val="tx1"/>
              </a:solidFill>
              <a:latin typeface="+mn-lt"/>
              <a:ea typeface="+mn-ea"/>
              <a:cs typeface="+mn-cs"/>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he description of the child"/>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lvl1pPr defTabSz="698301">
              <a:defRPr sz="9400"/>
            </a:lvl1pPr>
          </a:lstStyle>
          <a:p>
            <a:pPr algn="l" defTabSz="914400">
              <a:lnSpc>
                <a:spcPct val="90000"/>
              </a:lnSpc>
              <a:spcBef>
                <a:spcPct val="0"/>
              </a:spcBef>
            </a:pPr>
            <a:r>
              <a:rPr lang="zh-CN" altLang="en-US" sz="8000" kern="1200" dirty="0">
                <a:solidFill>
                  <a:srgbClr val="FFFFFF"/>
                </a:solidFill>
                <a:latin typeface="+mj-lt"/>
                <a:ea typeface="+mj-ea"/>
                <a:cs typeface="+mj-cs"/>
              </a:rPr>
              <a:t>对孩子的描述</a:t>
            </a:r>
            <a:endParaRPr lang="en-US" sz="8000" kern="1200" dirty="0">
              <a:solidFill>
                <a:srgbClr val="FFFFFF"/>
              </a:solidFill>
              <a:latin typeface="+mj-lt"/>
              <a:ea typeface="+mj-ea"/>
              <a:cs typeface="+mj-cs"/>
            </a:endParaRPr>
          </a:p>
        </p:txBody>
      </p:sp>
      <p:sp>
        <p:nvSpPr>
          <p:cNvPr id="208" name="He will be great - see Luke 1:15 - JB - “great in the sight of the Lord”;…"/>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祂将是伟大的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见 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关于洗者若翰，这样说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“在上主面前他将是伟大的”</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将称为至高者的儿子</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dirty="0"/>
              <a:t>上主天主要把祂祖先达味的御座赐给祂，祂要为王统治雅各伯家直到永远，祂的王权没有终结 </a:t>
            </a:r>
            <a:r>
              <a:rPr lang="en-US" altLang="zh-CN" sz="4000" dirty="0"/>
              <a:t>– </a:t>
            </a:r>
            <a:r>
              <a:rPr lang="zh-CN" altLang="en-US" sz="4000" dirty="0"/>
              <a:t>撒上</a:t>
            </a:r>
            <a:r>
              <a:rPr lang="en-US" altLang="zh-CN" sz="4000" dirty="0"/>
              <a:t>7</a:t>
            </a:r>
            <a:r>
              <a:rPr lang="zh-CN" altLang="en-US" sz="4000" dirty="0"/>
              <a:t>：</a:t>
            </a:r>
            <a:r>
              <a:rPr lang="en-US" altLang="zh-CN" sz="4000" dirty="0"/>
              <a:t>14-16</a:t>
            </a:r>
            <a:endParaRPr lang="zh-CN" altLang="en-US" sz="4000" dirty="0"/>
          </a:p>
          <a:p>
            <a:pPr indent="-228600" defTabSz="914400" rtl="0">
              <a:lnSpc>
                <a:spcPct val="90000"/>
              </a:lnSpc>
              <a:buFont typeface="Arial" panose="020B0604020202020204" pitchFamily="34" charset="0"/>
              <a:buChar char="•"/>
            </a:pPr>
            <a:endParaRPr lang="en-US" sz="4000" kern="1200" dirty="0">
              <a:solidFill>
                <a:schemeClr val="tx1"/>
              </a:solidFill>
              <a:latin typeface="+mn-lt"/>
              <a:ea typeface="+mn-ea"/>
              <a:cs typeface="+mn-cs"/>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 name="Video 214">
            <a:extLst>
              <a:ext uri="{FF2B5EF4-FFF2-40B4-BE49-F238E27FC236}">
                <a16:creationId xmlns:a16="http://schemas.microsoft.com/office/drawing/2014/main" id="{F86EA95F-E8BC-47F5-9326-41A2F6D90CB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a:stretch/>
        </p:blipFill>
        <p:spPr>
          <a:xfrm>
            <a:off x="-6094" y="10"/>
            <a:ext cx="24383998" cy="13715990"/>
          </a:xfrm>
          <a:prstGeom prst="rect">
            <a:avLst/>
          </a:prstGeom>
        </p:spPr>
      </p:pic>
      <p:sp>
        <p:nvSpPr>
          <p:cNvPr id="93" name="Rectangle 9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15204"/>
            <a:ext cx="24383998" cy="6324292"/>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he entire universe awaits Mary’s answer"/>
          <p:cNvSpPr txBox="1">
            <a:spLocks noGrp="1"/>
          </p:cNvSpPr>
          <p:nvPr>
            <p:ph type="ctrTitle"/>
          </p:nvPr>
        </p:nvSpPr>
        <p:spPr>
          <a:xfrm>
            <a:off x="1623527" y="651100"/>
            <a:ext cx="21479069" cy="7149556"/>
          </a:xfrm>
          <a:prstGeom prst="rect">
            <a:avLst/>
          </a:prstGeom>
          <a:effectLst>
            <a:outerShdw blurRad="50800" dist="38100" dir="2700000" algn="tl" rotWithShape="0">
              <a:prstClr val="black">
                <a:alpha val="40000"/>
              </a:prstClr>
            </a:outerShdw>
          </a:effectLst>
        </p:spPr>
        <p:txBody>
          <a:bodyPr>
            <a:normAutofit/>
          </a:bodyPr>
          <a:lstStyle/>
          <a:p>
            <a:r>
              <a:rPr lang="zh-CN" altLang="en-US" sz="10400" dirty="0">
                <a:solidFill>
                  <a:srgbClr val="FFFFFF"/>
                </a:solidFill>
              </a:rPr>
              <a:t>整个宇宙都在等待圣母玛丽亚的答复</a:t>
            </a:r>
            <a:endParaRPr lang="en-HK" sz="10400" dirty="0">
              <a:solidFill>
                <a:srgbClr val="FFFFFF"/>
              </a:solidFill>
            </a:endParaRPr>
          </a:p>
        </p:txBody>
      </p:sp>
      <p:sp>
        <p:nvSpPr>
          <p:cNvPr id="213" name="Saint Bernard of Clairvaux…"/>
          <p:cNvSpPr txBox="1">
            <a:spLocks noGrp="1"/>
          </p:cNvSpPr>
          <p:nvPr>
            <p:ph type="subTitle" sz="quarter" idx="1"/>
          </p:nvPr>
        </p:nvSpPr>
        <p:spPr>
          <a:xfrm>
            <a:off x="2200102" y="8144086"/>
            <a:ext cx="20116800" cy="2565414"/>
          </a:xfrm>
          <a:prstGeom prst="rect">
            <a:avLst/>
          </a:prstGeom>
          <a:effectLst>
            <a:outerShdw blurRad="50800" dist="38100" dir="2700000" algn="tl" rotWithShape="0">
              <a:prstClr val="black">
                <a:alpha val="40000"/>
              </a:prstClr>
            </a:outerShdw>
          </a:effectLst>
        </p:spPr>
        <p:txBody>
          <a:bodyPr>
            <a:normAutofit/>
          </a:bodyPr>
          <a:lstStyle/>
          <a:p>
            <a:pPr defTabSz="755807">
              <a:spcAft>
                <a:spcPts val="600"/>
              </a:spcAft>
              <a:defRPr sz="4600"/>
            </a:pPr>
            <a:r>
              <a:rPr lang="zh-CN" altLang="en-US" sz="4600" dirty="0">
                <a:solidFill>
                  <a:srgbClr val="FFFFFF"/>
                </a:solidFill>
              </a:rPr>
              <a:t>圣伯尔纳多将临期讲道</a:t>
            </a:r>
            <a:endParaRPr lang="en-HK" sz="4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2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15"/>
                                        </p:tgtEl>
                                      </p:cBhvr>
                                    </p:cmd>
                                  </p:childTnLst>
                                </p:cTn>
                              </p:par>
                            </p:childTnLst>
                          </p:cTn>
                        </p:par>
                      </p:childTnLst>
                    </p:cTn>
                  </p:par>
                </p:childTnLst>
              </p:cTn>
              <p:nextCondLst>
                <p:cond evt="onClick" delay="0">
                  <p:tgtEl>
                    <p:spTgt spid="215"/>
                  </p:tgtEl>
                </p:cond>
              </p:nextCondLst>
            </p:seq>
            <p:video>
              <p:cMediaNode mute="1">
                <p:cTn id="12" repeatCount="indefinite" fill="hold" display="0">
                  <p:stCondLst>
                    <p:cond delay="indefinite"/>
                  </p:stCondLst>
                </p:cTn>
                <p:tgtEl>
                  <p:spTgt spid="21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ary as our model"/>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圣母玛丽亚作为我们的典范</a:t>
            </a:r>
            <a:endParaRPr lang="en-US" sz="8000" kern="1200" dirty="0">
              <a:solidFill>
                <a:srgbClr val="FFFFFF"/>
              </a:solidFill>
              <a:latin typeface="+mj-lt"/>
              <a:ea typeface="+mj-ea"/>
              <a:cs typeface="+mj-cs"/>
            </a:endParaRPr>
          </a:p>
        </p:txBody>
      </p:sp>
      <p:sp>
        <p:nvSpPr>
          <p:cNvPr id="216" name="She conceived Christ through her ear - hearing the message of the messenger and obediently accepting it.…"/>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她通过耳朵聆</a:t>
            </a:r>
            <a:r>
              <a:rPr lang="zh-CN" altLang="en-US" sz="4000" kern="1200" dirty="0">
                <a:solidFill>
                  <a:schemeClr val="tx1"/>
                </a:solidFill>
              </a:rPr>
              <a:t>听到天使的讯息并顺从地接受了它，从而</a:t>
            </a:r>
            <a:r>
              <a:rPr lang="zh-CN" altLang="en-US" sz="4000" kern="1200" dirty="0">
                <a:solidFill>
                  <a:schemeClr val="tx1"/>
                </a:solidFill>
                <a:latin typeface="+mn-lt"/>
                <a:ea typeface="+mn-ea"/>
                <a:cs typeface="+mn-cs"/>
              </a:rPr>
              <a:t>孕育了基督 </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当我们服从信德，聆听传教士及我们牧者传递的讯息时，我们也就孕育了圣言（罗</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5</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然后我们开始一个学习我们信仰的过程，直到把我们带向洗礼</a:t>
            </a:r>
            <a:endParaRPr lang="en-US" sz="4000" kern="1200" dirty="0">
              <a:solidFill>
                <a:schemeClr val="tx1"/>
              </a:solidFill>
              <a:latin typeface="+mn-lt"/>
              <a:ea typeface="+mn-ea"/>
              <a:cs typeface="+mn-cs"/>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eft alone"/>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单独留下</a:t>
            </a:r>
            <a:endParaRPr lang="en-US" sz="8000" kern="1200" dirty="0">
              <a:solidFill>
                <a:srgbClr val="FFFFFF"/>
              </a:solidFill>
              <a:latin typeface="+mj-lt"/>
              <a:ea typeface="+mj-ea"/>
              <a:cs typeface="+mj-cs"/>
            </a:endParaRPr>
          </a:p>
        </p:txBody>
      </p:sp>
      <p:sp>
        <p:nvSpPr>
          <p:cNvPr id="223" name="The angel departs and Mary has to face the reality of that mystery.…"/>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天使离开去了，圣母玛丽亚不得不面对这个奥秘的现实</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她的使命开始了，她的问题也开始了</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她去拜访表姐伊莎伯尔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她需要找人谈谈</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但是伊莎伯尔让玛丽亚感到惊讶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在她还没来得及告诉她消息之前伊莎伯尔已经知道了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“她主的母亲”驾临拜访她（路</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42-45</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remarital Crisis"/>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婚前危机</a:t>
            </a:r>
            <a:endParaRPr lang="en-US" sz="8000" kern="1200" dirty="0">
              <a:solidFill>
                <a:srgbClr val="FFFFFF"/>
              </a:solidFill>
              <a:latin typeface="+mj-lt"/>
              <a:ea typeface="+mj-ea"/>
              <a:cs typeface="+mj-cs"/>
            </a:endParaRPr>
          </a:p>
        </p:txBody>
      </p:sp>
      <p:sp>
        <p:nvSpPr>
          <p:cNvPr id="226" name="Joseph finds out and he has two options:…"/>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若瑟发现了，而且他有两种选择：</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公开羞辱她</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写休书暗暗休退她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（也好不到哪里去）</a:t>
            </a:r>
            <a:endParaRPr lang="en-US" sz="4000" kern="1200" dirty="0">
              <a:solidFill>
                <a:schemeClr val="tx1"/>
              </a:solidFill>
              <a:latin typeface="+mn-lt"/>
              <a:ea typeface="+mn-ea"/>
              <a:cs typeface="+mn-cs"/>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Joseph"/>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若瑟</a:t>
            </a:r>
            <a:endParaRPr lang="en-US" sz="8000" kern="1200" dirty="0">
              <a:solidFill>
                <a:srgbClr val="FFFFFF"/>
              </a:solidFill>
              <a:latin typeface="+mj-lt"/>
              <a:ea typeface="+mj-ea"/>
              <a:cs typeface="+mj-cs"/>
            </a:endParaRPr>
          </a:p>
        </p:txBody>
      </p:sp>
      <p:sp>
        <p:nvSpPr>
          <p:cNvPr id="229" name="Just man - see Ps 1 and Jer 17:7;…"/>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义人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见咏</a:t>
            </a:r>
            <a:r>
              <a:rPr lang="en-US" altLang="zh-CN" sz="4000" kern="1200" dirty="0">
                <a:solidFill>
                  <a:schemeClr val="tx1"/>
                </a:solidFill>
                <a:latin typeface="+mn-lt"/>
                <a:ea typeface="+mn-ea"/>
                <a:cs typeface="+mn-cs"/>
              </a:rPr>
              <a:t>1 </a:t>
            </a:r>
            <a:r>
              <a:rPr lang="zh-CN" altLang="en-US" sz="4000" kern="1200" dirty="0">
                <a:solidFill>
                  <a:schemeClr val="tx1"/>
                </a:solidFill>
                <a:latin typeface="+mn-lt"/>
                <a:ea typeface="+mn-ea"/>
                <a:cs typeface="+mn-cs"/>
              </a:rPr>
              <a:t>和耶</a:t>
            </a:r>
            <a:r>
              <a:rPr lang="en-US" altLang="zh-CN" sz="4000" kern="1200" dirty="0">
                <a:solidFill>
                  <a:schemeClr val="tx1"/>
                </a:solidFill>
                <a:latin typeface="+mn-lt"/>
                <a:ea typeface="+mn-ea"/>
                <a:cs typeface="+mn-cs"/>
              </a:rPr>
              <a:t>17</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7</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能辨明天主的旨意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他从梦中得到讯息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像做梦者古圣若瑟</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服从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他照天使吩咐他的去做</a:t>
            </a:r>
            <a:endParaRPr lang="en-US" sz="4000" kern="1200" dirty="0">
              <a:solidFill>
                <a:schemeClr val="tx1"/>
              </a:solidFill>
              <a:latin typeface="+mn-lt"/>
              <a:ea typeface="+mn-ea"/>
              <a:cs typeface="+mn-cs"/>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wo things to consider - I"/>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fontScale="90000"/>
          </a:bodyPr>
          <a:lstStyle>
            <a:lvl1pPr defTabSz="755807">
              <a:defRPr sz="10200"/>
            </a:lvl1pPr>
          </a:lstStyle>
          <a:p>
            <a:pPr algn="l" defTabSz="914400">
              <a:lnSpc>
                <a:spcPct val="90000"/>
              </a:lnSpc>
              <a:spcBef>
                <a:spcPct val="0"/>
              </a:spcBef>
            </a:pPr>
            <a:br>
              <a:rPr lang="en-US" sz="8000" kern="1200" dirty="0">
                <a:solidFill>
                  <a:srgbClr val="FFFFFF"/>
                </a:solidFill>
                <a:latin typeface="+mj-lt"/>
                <a:ea typeface="+mj-ea"/>
                <a:cs typeface="+mj-cs"/>
              </a:rPr>
            </a:br>
            <a:r>
              <a:rPr lang="zh-CN" altLang="en-US" sz="8000" kern="1200" dirty="0">
                <a:solidFill>
                  <a:srgbClr val="FFFFFF"/>
                </a:solidFill>
                <a:latin typeface="+mj-lt"/>
                <a:ea typeface="+mj-ea"/>
                <a:cs typeface="+mj-cs"/>
              </a:rPr>
              <a:t>需要考虑两件事 </a:t>
            </a:r>
            <a:r>
              <a:rPr lang="en-US" altLang="zh-CN" sz="8000" kern="1200" dirty="0">
                <a:solidFill>
                  <a:srgbClr val="FFFFFF"/>
                </a:solidFill>
                <a:latin typeface="+mj-lt"/>
                <a:ea typeface="+mj-ea"/>
                <a:cs typeface="+mj-cs"/>
              </a:rPr>
              <a:t>- I</a:t>
            </a:r>
            <a:endParaRPr lang="en-US" sz="8000" kern="1200" dirty="0">
              <a:solidFill>
                <a:srgbClr val="FFFFFF"/>
              </a:solidFill>
              <a:latin typeface="+mj-lt"/>
              <a:ea typeface="+mj-ea"/>
              <a:cs typeface="+mj-cs"/>
            </a:endParaRPr>
          </a:p>
        </p:txBody>
      </p:sp>
      <p:sp>
        <p:nvSpPr>
          <p:cNvPr id="232" name="“He will save His people from their sins” (Mt 1:21)…"/>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祂要把自己的民族由罪恶中拯救出来（玛</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21</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唯有天主能宽恕罪过</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2. </a:t>
            </a:r>
            <a:r>
              <a:rPr lang="zh-CN" altLang="en-US" sz="4000" kern="1200" dirty="0">
                <a:solidFill>
                  <a:schemeClr val="tx1"/>
                </a:solidFill>
                <a:latin typeface="+mn-lt"/>
                <a:ea typeface="+mn-ea"/>
                <a:cs typeface="+mn-cs"/>
              </a:rPr>
              <a:t>但是那时候有谁会真正在意罪过呢？为什么不独立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自由？</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谷</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5 – </a:t>
            </a:r>
            <a:r>
              <a:rPr lang="zh-CN" altLang="en-US" sz="4000" kern="1200" dirty="0">
                <a:solidFill>
                  <a:schemeClr val="tx1"/>
                </a:solidFill>
                <a:latin typeface="+mn-lt"/>
                <a:ea typeface="+mn-ea"/>
                <a:cs typeface="+mn-cs"/>
              </a:rPr>
              <a:t>宽恕或治愈，什么更重要？</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当罪的问题解决了，一切都将归于原位</a:t>
            </a:r>
            <a:endParaRPr lang="en-US" sz="4000" kern="1200" dirty="0">
              <a:solidFill>
                <a:schemeClr val="tx1"/>
              </a:solidFill>
              <a:latin typeface="+mn-lt"/>
              <a:ea typeface="+mn-ea"/>
              <a:cs typeface="+mn-cs"/>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Jesus’ genealogy"/>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rPr>
              <a:t>耶稣的族谱</a:t>
            </a:r>
            <a:endParaRPr lang="en-US" sz="8000" kern="1200" dirty="0">
              <a:solidFill>
                <a:srgbClr val="FFFFFF"/>
              </a:solidFill>
              <a:latin typeface="+mj-lt"/>
              <a:ea typeface="+mj-ea"/>
              <a:cs typeface="+mj-cs"/>
            </a:endParaRPr>
          </a:p>
        </p:txBody>
      </p:sp>
      <p:sp>
        <p:nvSpPr>
          <p:cNvPr id="130" name="Matt 1:1-17…"/>
          <p:cNvSpPr txBox="1">
            <a:spLocks noGrp="1"/>
          </p:cNvSpPr>
          <p:nvPr>
            <p:ph type="body" idx="1"/>
          </p:nvPr>
        </p:nvSpPr>
        <p:spPr>
          <a:xfrm>
            <a:off x="2743198" y="3900196"/>
            <a:ext cx="19448062" cy="8102914"/>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rPr>
              <a:t>玛</a:t>
            </a:r>
            <a:r>
              <a:rPr lang="en-US" altLang="zh-CN" sz="4000" kern="1200" dirty="0">
                <a:solidFill>
                  <a:schemeClr val="tx1"/>
                </a:solidFill>
              </a:rPr>
              <a:t>1:1-17</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亚巴郎和达味 </a:t>
            </a:r>
            <a:r>
              <a:rPr lang="en-US" altLang="zh-CN" sz="4000" kern="1200" dirty="0">
                <a:solidFill>
                  <a:schemeClr val="tx1"/>
                </a:solidFill>
              </a:rPr>
              <a:t>– </a:t>
            </a:r>
            <a:r>
              <a:rPr lang="zh-CN" altLang="en-US" sz="4000" kern="1200" dirty="0">
                <a:solidFill>
                  <a:schemeClr val="tx1"/>
                </a:solidFill>
              </a:rPr>
              <a:t>主要人物</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亚巴郎，祝福，万民，普世（创</a:t>
            </a:r>
            <a:r>
              <a:rPr lang="en-US" altLang="zh-CN" sz="4000" kern="1200" dirty="0">
                <a:solidFill>
                  <a:schemeClr val="tx1"/>
                </a:solidFill>
              </a:rPr>
              <a:t>18:18</a:t>
            </a:r>
            <a:r>
              <a:rPr lang="zh-CN" altLang="en-US" sz="4000" kern="1200" dirty="0">
                <a:solidFill>
                  <a:schemeClr val="tx1"/>
                </a:solidFill>
              </a:rPr>
              <a:t>；玛</a:t>
            </a:r>
            <a:r>
              <a:rPr lang="en-US" altLang="zh-CN" sz="4000" kern="1200" dirty="0">
                <a:solidFill>
                  <a:schemeClr val="tx1"/>
                </a:solidFill>
              </a:rPr>
              <a:t>28:19</a:t>
            </a:r>
            <a:r>
              <a:rPr lang="zh-CN" altLang="en-US" sz="4000" kern="1200" dirty="0">
                <a:solidFill>
                  <a:schemeClr val="tx1"/>
                </a:solidFill>
              </a:rPr>
              <a:t>）</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达味，应许，永远的王国（撒下</a:t>
            </a:r>
            <a:r>
              <a:rPr lang="en-US" altLang="zh-CN" sz="4000" kern="1200" dirty="0">
                <a:solidFill>
                  <a:schemeClr val="tx1"/>
                </a:solidFill>
              </a:rPr>
              <a:t>7:16</a:t>
            </a:r>
            <a:r>
              <a:rPr lang="zh-CN" altLang="en-US" sz="4000" kern="1200" dirty="0">
                <a:solidFill>
                  <a:schemeClr val="tx1"/>
                </a:solidFill>
              </a:rPr>
              <a:t>）</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四个女人 </a:t>
            </a:r>
            <a:r>
              <a:rPr lang="en-US" altLang="zh-CN" sz="4000" kern="1200" dirty="0">
                <a:solidFill>
                  <a:schemeClr val="tx1"/>
                </a:solidFill>
              </a:rPr>
              <a:t>– </a:t>
            </a:r>
            <a:r>
              <a:rPr lang="zh-CN" altLang="en-US" sz="4000" kern="1200" dirty="0">
                <a:solidFill>
                  <a:schemeClr val="tx1"/>
                </a:solidFill>
              </a:rPr>
              <a:t>都是外邦人 </a:t>
            </a:r>
            <a:r>
              <a:rPr lang="en-US" altLang="zh-CN" sz="4000" kern="1200" dirty="0">
                <a:solidFill>
                  <a:schemeClr val="tx1"/>
                </a:solidFill>
              </a:rPr>
              <a:t>– </a:t>
            </a:r>
            <a:r>
              <a:rPr lang="zh-CN" altLang="en-US" sz="4000" kern="1200" dirty="0">
                <a:solidFill>
                  <a:schemeClr val="tx1"/>
                </a:solidFill>
              </a:rPr>
              <a:t>另一个普世特征</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族谱到玛利亚终结 </a:t>
            </a:r>
            <a:r>
              <a:rPr lang="en-US" altLang="zh-CN" sz="4000" kern="1200" dirty="0">
                <a:solidFill>
                  <a:schemeClr val="tx1"/>
                </a:solidFill>
              </a:rPr>
              <a:t>– </a:t>
            </a:r>
            <a:r>
              <a:rPr lang="zh-CN" altLang="en-US" sz="4000" kern="1200" dirty="0">
                <a:solidFill>
                  <a:schemeClr val="tx1"/>
                </a:solidFill>
              </a:rPr>
              <a:t>第五个女人</a:t>
            </a:r>
            <a:endParaRPr lang="en-US" sz="4000" kern="1200" dirty="0">
              <a:solidFill>
                <a:schemeClr val="tx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wo things to consider - II"/>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fontScale="90000"/>
          </a:bodyPr>
          <a:lstStyle>
            <a:lvl1pPr defTabSz="739376">
              <a:defRPr sz="10000"/>
            </a:lvl1pPr>
          </a:lstStyle>
          <a:p>
            <a:pPr algn="l" defTabSz="914400">
              <a:lnSpc>
                <a:spcPct val="90000"/>
              </a:lnSpc>
              <a:spcBef>
                <a:spcPct val="0"/>
              </a:spcBef>
            </a:pPr>
            <a:br>
              <a:rPr lang="en-US" sz="8000" kern="1200" dirty="0">
                <a:solidFill>
                  <a:srgbClr val="FFFFFF"/>
                </a:solidFill>
                <a:latin typeface="+mj-lt"/>
                <a:ea typeface="+mj-ea"/>
                <a:cs typeface="+mj-cs"/>
              </a:rPr>
            </a:br>
            <a:r>
              <a:rPr lang="zh-CN" altLang="en-US" sz="8000" kern="1200" dirty="0">
                <a:solidFill>
                  <a:srgbClr val="FFFFFF"/>
                </a:solidFill>
                <a:latin typeface="+mj-lt"/>
                <a:ea typeface="+mj-ea"/>
                <a:cs typeface="+mj-cs"/>
              </a:rPr>
              <a:t>需要考虑的两件事 </a:t>
            </a:r>
            <a:r>
              <a:rPr lang="en-US" altLang="zh-CN" sz="8000" kern="1200" dirty="0">
                <a:solidFill>
                  <a:srgbClr val="FFFFFF"/>
                </a:solidFill>
                <a:latin typeface="+mj-lt"/>
                <a:ea typeface="+mj-ea"/>
                <a:cs typeface="+mj-cs"/>
              </a:rPr>
              <a:t>- II</a:t>
            </a:r>
            <a:r>
              <a:rPr lang="en-US" sz="8000" kern="1200" dirty="0">
                <a:solidFill>
                  <a:srgbClr val="FFFFFF"/>
                </a:solidFill>
                <a:latin typeface="+mj-lt"/>
                <a:ea typeface="+mj-ea"/>
                <a:cs typeface="+mj-cs"/>
              </a:rPr>
              <a:t> </a:t>
            </a:r>
          </a:p>
        </p:txBody>
      </p:sp>
      <p:sp>
        <p:nvSpPr>
          <p:cNvPr id="235" name="The proof text - Is 7:14 (dates from 733 BC);…"/>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文本证明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依</a:t>
            </a:r>
            <a:r>
              <a:rPr lang="en-US" altLang="zh-CN" sz="4000" kern="1200" dirty="0">
                <a:solidFill>
                  <a:schemeClr val="tx1"/>
                </a:solidFill>
                <a:latin typeface="+mn-lt"/>
                <a:ea typeface="+mn-ea"/>
                <a:cs typeface="+mn-cs"/>
              </a:rPr>
              <a:t>7</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14</a:t>
            </a:r>
            <a:r>
              <a:rPr lang="zh-CN" altLang="en-US" sz="4000" kern="1200" dirty="0">
                <a:solidFill>
                  <a:schemeClr val="tx1"/>
                </a:solidFill>
                <a:latin typeface="+mn-lt"/>
                <a:ea typeface="+mn-ea"/>
                <a:cs typeface="+mn-cs"/>
              </a:rPr>
              <a:t>（主前</a:t>
            </a:r>
            <a:r>
              <a:rPr lang="en-US" altLang="zh-CN" sz="4000" kern="1200" dirty="0">
                <a:solidFill>
                  <a:schemeClr val="tx1"/>
                </a:solidFill>
                <a:latin typeface="+mn-lt"/>
                <a:ea typeface="+mn-ea"/>
                <a:cs typeface="+mn-cs"/>
              </a:rPr>
              <a:t>733</a:t>
            </a:r>
            <a:r>
              <a:rPr lang="zh-CN" altLang="en-US" sz="4000" kern="1200" dirty="0">
                <a:solidFill>
                  <a:schemeClr val="tx1"/>
                </a:solidFill>
                <a:latin typeface="+mn-lt"/>
                <a:ea typeface="+mn-ea"/>
                <a:cs typeface="+mn-cs"/>
              </a:rPr>
              <a:t>年）</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它是旧约中等待应验的“独立”章节之一</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不论是阿哈次还是依撒意亚先知，或是那个时代的任何人，都没有知道这个年轻的贞女是谁或者她的儿子是谁</a:t>
            </a:r>
            <a:endParaRPr lang="en-US" sz="4000" kern="1200" dirty="0">
              <a:solidFill>
                <a:schemeClr val="tx1"/>
              </a:solidFill>
              <a:latin typeface="+mn-lt"/>
              <a:ea typeface="+mn-ea"/>
              <a:cs typeface="+mn-cs"/>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inal word"/>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最后结语</a:t>
            </a:r>
            <a:endParaRPr lang="en-US" sz="8000" kern="1200" dirty="0">
              <a:solidFill>
                <a:srgbClr val="FFFFFF"/>
              </a:solidFill>
              <a:latin typeface="+mj-lt"/>
              <a:ea typeface="+mj-ea"/>
              <a:cs typeface="+mj-cs"/>
            </a:endParaRPr>
          </a:p>
        </p:txBody>
      </p:sp>
      <p:sp>
        <p:nvSpPr>
          <p:cNvPr id="238" name="Is virgin birth a myth, a kind of theological virginity, or historical truth?…"/>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童贞女生子是个神话，一种神学上的童贞，或是历史真理？</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在耶稣的故事中，有两个时刻天主直接介入物质世界</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童贞生子</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从坟墓中复活</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两件事在现代世界都是愚妄</a:t>
            </a:r>
            <a:endParaRPr lang="en-US" sz="4000" kern="1200" dirty="0">
              <a:solidFill>
                <a:schemeClr val="tx1"/>
              </a:solidFill>
              <a:latin typeface="+mn-lt"/>
              <a:ea typeface="+mn-ea"/>
              <a:cs typeface="+mn-cs"/>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he Birth in Bethlehem"/>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诞生在白冷</a:t>
            </a:r>
            <a:endParaRPr lang="en-US" sz="8000" kern="1200" dirty="0">
              <a:solidFill>
                <a:srgbClr val="FFFFFF"/>
              </a:solidFill>
              <a:latin typeface="+mj-lt"/>
              <a:ea typeface="+mj-ea"/>
              <a:cs typeface="+mj-cs"/>
            </a:endParaRPr>
          </a:p>
        </p:txBody>
      </p:sp>
      <p:sp>
        <p:nvSpPr>
          <p:cNvPr id="243" name="Luke - a clash between the Roman Empire and the Kingdom of God, the Emperors - Augustus and Tiberius and Jesus (Luke 2:1; 3:1);…"/>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路加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呈现了罗马帝国与天主的国之间的冲突，皇帝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奥古斯都和提庇留及耶稣之间（路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玛窦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呈现的耶稣是人们期待已久的像梅瑟一样的先知（申</a:t>
            </a:r>
            <a:r>
              <a:rPr lang="en-US" altLang="zh-CN" sz="4000" kern="1200" dirty="0">
                <a:solidFill>
                  <a:schemeClr val="tx1"/>
                </a:solidFill>
                <a:latin typeface="+mn-lt"/>
                <a:ea typeface="+mn-ea"/>
                <a:cs typeface="+mn-cs"/>
              </a:rPr>
              <a:t>18</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Luke 2:6 - John 1:11 - Matt 8:20;…"/>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6 – </a:t>
            </a:r>
            <a:r>
              <a:rPr lang="zh-CN" altLang="en-US" sz="4000" kern="1200" dirty="0">
                <a:solidFill>
                  <a:schemeClr val="tx1"/>
                </a:solidFill>
                <a:latin typeface="+mn-lt"/>
                <a:ea typeface="+mn-ea"/>
                <a:cs typeface="+mn-cs"/>
              </a:rPr>
              <a:t>若</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11 – </a:t>
            </a:r>
            <a:r>
              <a:rPr lang="zh-CN" altLang="en-US" sz="4000" kern="1200" dirty="0">
                <a:solidFill>
                  <a:schemeClr val="tx1"/>
                </a:solidFill>
                <a:latin typeface="+mn-lt"/>
                <a:ea typeface="+mn-ea"/>
                <a:cs typeface="+mn-cs"/>
              </a:rPr>
              <a:t>玛</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20</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有一个特征就是没有耶稣的地方</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耶稣生于城外，并被钉死于城外（希</a:t>
            </a:r>
            <a:r>
              <a:rPr lang="en-US" altLang="zh-CN" sz="4000" kern="1200" dirty="0">
                <a:solidFill>
                  <a:schemeClr val="tx1"/>
                </a:solidFill>
                <a:latin typeface="+mn-lt"/>
                <a:ea typeface="+mn-ea"/>
                <a:cs typeface="+mn-cs"/>
              </a:rPr>
              <a:t>13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12</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想像一下，万物是藉着祂而造成的（哥</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16</a:t>
            </a:r>
            <a:r>
              <a:rPr lang="zh-CN" altLang="en-US" sz="4000" kern="1200" dirty="0">
                <a:solidFill>
                  <a:schemeClr val="tx1"/>
                </a:solidFill>
                <a:latin typeface="+mn-lt"/>
                <a:ea typeface="+mn-ea"/>
                <a:cs typeface="+mn-cs"/>
              </a:rPr>
              <a:t>），然而，在祂所创造的世界竟然没有祂的空间</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最后山洞成了最好的可供安息的平安之所</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endParaRPr lang="en-US" sz="4000" kern="1200" dirty="0">
              <a:solidFill>
                <a:schemeClr val="tx1"/>
              </a:solidFill>
              <a:latin typeface="+mn-lt"/>
              <a:ea typeface="+mn-ea"/>
              <a:cs typeface="+mn-cs"/>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0"/>
            <a:ext cx="24383996" cy="4340062"/>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165638" y="0"/>
            <a:ext cx="8194422" cy="4341322"/>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021292" y="-10020086"/>
            <a:ext cx="4341418" cy="2438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he first born Son (Lk 2:7)"/>
          <p:cNvSpPr txBox="1">
            <a:spLocks noGrp="1"/>
          </p:cNvSpPr>
          <p:nvPr>
            <p:ph type="title"/>
          </p:nvPr>
        </p:nvSpPr>
        <p:spPr>
          <a:xfrm>
            <a:off x="2767128" y="697730"/>
            <a:ext cx="19436222" cy="3152892"/>
          </a:xfrm>
          <a:prstGeom prst="rect">
            <a:avLst/>
          </a:prstGeom>
        </p:spPr>
        <p:txBody>
          <a:bodyPr vert="horz" lIns="91440" tIns="45720" rIns="91440" bIns="45720" rtlCol="0" anchor="ctr">
            <a:normAutofit/>
          </a:bodyPr>
          <a:lstStyle>
            <a:lvl1pPr defTabSz="747593">
              <a:defRPr sz="10000"/>
            </a:lvl1pPr>
          </a:lstStyle>
          <a:p>
            <a:pPr algn="l" defTabSz="914400">
              <a:lnSpc>
                <a:spcPct val="90000"/>
              </a:lnSpc>
              <a:spcBef>
                <a:spcPct val="0"/>
              </a:spcBef>
            </a:pPr>
            <a:r>
              <a:rPr lang="zh-CN" altLang="en-US" sz="8000" kern="1200" dirty="0">
                <a:solidFill>
                  <a:srgbClr val="FFFFFF"/>
                </a:solidFill>
                <a:latin typeface="+mj-lt"/>
                <a:ea typeface="+mj-ea"/>
                <a:cs typeface="+mj-cs"/>
              </a:rPr>
              <a:t>首生者（路</a:t>
            </a:r>
            <a:r>
              <a:rPr lang="en-US" altLang="zh-CN" sz="8000" kern="1200" dirty="0">
                <a:solidFill>
                  <a:srgbClr val="FFFFFF"/>
                </a:solidFill>
                <a:latin typeface="+mj-lt"/>
                <a:ea typeface="+mj-ea"/>
                <a:cs typeface="+mj-cs"/>
              </a:rPr>
              <a:t>2</a:t>
            </a:r>
            <a:r>
              <a:rPr lang="zh-CN" altLang="en-US" sz="8000" kern="1200" dirty="0">
                <a:solidFill>
                  <a:srgbClr val="FFFFFF"/>
                </a:solidFill>
                <a:latin typeface="+mj-lt"/>
                <a:ea typeface="+mj-ea"/>
                <a:cs typeface="+mj-cs"/>
              </a:rPr>
              <a:t>：</a:t>
            </a:r>
            <a:r>
              <a:rPr lang="en-US" altLang="zh-CN" sz="8000" kern="1200" dirty="0">
                <a:solidFill>
                  <a:srgbClr val="FFFFFF"/>
                </a:solidFill>
                <a:latin typeface="+mj-lt"/>
                <a:ea typeface="+mj-ea"/>
                <a:cs typeface="+mj-cs"/>
              </a:rPr>
              <a:t>7</a:t>
            </a:r>
            <a:r>
              <a:rPr lang="zh-CN" altLang="en-US" sz="8000" kern="1200" dirty="0">
                <a:solidFill>
                  <a:srgbClr val="FFFFFF"/>
                </a:solidFill>
                <a:latin typeface="+mj-lt"/>
                <a:ea typeface="+mj-ea"/>
                <a:cs typeface="+mj-cs"/>
              </a:rPr>
              <a:t>）</a:t>
            </a:r>
            <a:endParaRPr lang="en-US" sz="8000" kern="1200" dirty="0">
              <a:solidFill>
                <a:srgbClr val="FFFFFF"/>
              </a:solidFill>
              <a:latin typeface="+mj-lt"/>
              <a:ea typeface="+mj-ea"/>
              <a:cs typeface="+mj-cs"/>
            </a:endParaRPr>
          </a:p>
        </p:txBody>
      </p:sp>
      <p:graphicFrame>
        <p:nvGraphicFramePr>
          <p:cNvPr id="254" name="Col 1:15 and 1:18;…">
            <a:extLst>
              <a:ext uri="{FF2B5EF4-FFF2-40B4-BE49-F238E27FC236}">
                <a16:creationId xmlns:a16="http://schemas.microsoft.com/office/drawing/2014/main" id="{4A85066A-E4EC-432C-A9DD-921C3997D39E}"/>
              </a:ext>
            </a:extLst>
          </p:cNvPr>
          <p:cNvGraphicFramePr/>
          <p:nvPr>
            <p:extLst>
              <p:ext uri="{D42A27DB-BD31-4B8C-83A1-F6EECF244321}">
                <p14:modId xmlns:p14="http://schemas.microsoft.com/office/powerpoint/2010/main" val="3632870459"/>
              </p:ext>
            </p:extLst>
          </p:nvPr>
        </p:nvGraphicFramePr>
        <p:xfrm>
          <a:off x="1288112" y="5231958"/>
          <a:ext cx="21855658" cy="7378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68" y="2820164"/>
            <a:ext cx="13716000" cy="807567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70" y="2840438"/>
            <a:ext cx="13715998" cy="807567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846" y="7176170"/>
            <a:ext cx="5003958" cy="807568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74" y="1939436"/>
            <a:ext cx="7800714"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90" y="2820158"/>
            <a:ext cx="13716006" cy="807567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ulfilling the Law (Lk 2:39)"/>
          <p:cNvSpPr txBox="1">
            <a:spLocks noGrp="1"/>
          </p:cNvSpPr>
          <p:nvPr>
            <p:ph type="title"/>
          </p:nvPr>
        </p:nvSpPr>
        <p:spPr>
          <a:xfrm>
            <a:off x="1172956" y="3367512"/>
            <a:ext cx="6230530" cy="4792718"/>
          </a:xfrm>
          <a:prstGeom prst="rect">
            <a:avLst/>
          </a:prstGeom>
        </p:spPr>
        <p:txBody>
          <a:bodyPr vert="horz" lIns="91440" tIns="45720" rIns="91440" bIns="45720" rtlCol="0" anchor="b">
            <a:normAutofit/>
          </a:bodyPr>
          <a:lstStyle>
            <a:lvl1pPr defTabSz="739376">
              <a:defRPr sz="10000"/>
            </a:lvl1pPr>
          </a:lstStyle>
          <a:p>
            <a:pPr algn="r" defTabSz="914400">
              <a:lnSpc>
                <a:spcPct val="90000"/>
              </a:lnSpc>
              <a:spcBef>
                <a:spcPct val="0"/>
              </a:spcBef>
            </a:pPr>
            <a:r>
              <a:rPr lang="zh-CN" altLang="en-US" sz="8000" kern="1200" dirty="0">
                <a:solidFill>
                  <a:srgbClr val="FFFFFF"/>
                </a:solidFill>
                <a:latin typeface="+mj-lt"/>
                <a:ea typeface="+mj-ea"/>
                <a:cs typeface="+mj-cs"/>
              </a:rPr>
              <a:t>满全了法律（路</a:t>
            </a:r>
            <a:r>
              <a:rPr lang="en-US" altLang="zh-CN" sz="8000" kern="1200" dirty="0">
                <a:solidFill>
                  <a:srgbClr val="FFFFFF"/>
                </a:solidFill>
                <a:latin typeface="+mj-lt"/>
                <a:ea typeface="+mj-ea"/>
                <a:cs typeface="+mj-cs"/>
              </a:rPr>
              <a:t>2</a:t>
            </a:r>
            <a:r>
              <a:rPr lang="zh-CN" altLang="en-US" sz="8000" kern="1200" dirty="0">
                <a:solidFill>
                  <a:srgbClr val="FFFFFF"/>
                </a:solidFill>
                <a:latin typeface="+mj-lt"/>
                <a:ea typeface="+mj-ea"/>
                <a:cs typeface="+mj-cs"/>
              </a:rPr>
              <a:t>：</a:t>
            </a:r>
            <a:r>
              <a:rPr lang="en-US" altLang="zh-CN" sz="8000" kern="1200" dirty="0">
                <a:solidFill>
                  <a:srgbClr val="FFFFFF"/>
                </a:solidFill>
                <a:latin typeface="+mj-lt"/>
                <a:ea typeface="+mj-ea"/>
                <a:cs typeface="+mj-cs"/>
              </a:rPr>
              <a:t>39</a:t>
            </a:r>
            <a:r>
              <a:rPr lang="zh-CN" altLang="en-US" sz="8000" kern="1200" dirty="0">
                <a:solidFill>
                  <a:srgbClr val="FFFFFF"/>
                </a:solidFill>
                <a:latin typeface="+mj-lt"/>
                <a:ea typeface="+mj-ea"/>
                <a:cs typeface="+mj-cs"/>
              </a:rPr>
              <a:t>）</a:t>
            </a:r>
            <a:endParaRPr lang="en-US" sz="8000" kern="1200" dirty="0">
              <a:solidFill>
                <a:srgbClr val="FFFFFF"/>
              </a:solidFill>
              <a:latin typeface="+mj-lt"/>
              <a:ea typeface="+mj-ea"/>
              <a:cs typeface="+mj-cs"/>
            </a:endParaRPr>
          </a:p>
        </p:txBody>
      </p:sp>
      <p:graphicFrame>
        <p:nvGraphicFramePr>
          <p:cNvPr id="259" name="Eight days after the birth, a celebration of boy’s circumcision took place (Lk 2:21).…">
            <a:extLst>
              <a:ext uri="{FF2B5EF4-FFF2-40B4-BE49-F238E27FC236}">
                <a16:creationId xmlns:a16="http://schemas.microsoft.com/office/drawing/2014/main" id="{CC6F1097-D75F-482A-B175-AC2FD5EC5269}"/>
              </a:ext>
            </a:extLst>
          </p:cNvPr>
          <p:cNvGraphicFramePr/>
          <p:nvPr>
            <p:extLst>
              <p:ext uri="{D42A27DB-BD31-4B8C-83A1-F6EECF244321}">
                <p14:modId xmlns:p14="http://schemas.microsoft.com/office/powerpoint/2010/main" val="519971645"/>
              </p:ext>
            </p:extLst>
          </p:nvPr>
        </p:nvGraphicFramePr>
        <p:xfrm>
          <a:off x="9810104" y="1500880"/>
          <a:ext cx="13333666" cy="1090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Exodus 13:1-2; 13-15 - to consecrated, to redeem;…"/>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出</a:t>
            </a:r>
            <a:r>
              <a:rPr lang="en-US" altLang="zh-CN" sz="4000" kern="1200" dirty="0">
                <a:solidFill>
                  <a:schemeClr val="tx1"/>
                </a:solidFill>
                <a:latin typeface="+mn-lt"/>
                <a:ea typeface="+mn-ea"/>
                <a:cs typeface="+mn-cs"/>
              </a:rPr>
              <a:t>13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13-15 – </a:t>
            </a:r>
            <a:r>
              <a:rPr lang="zh-CN" altLang="en-US" sz="4000" kern="1200" dirty="0">
                <a:solidFill>
                  <a:schemeClr val="tx1"/>
                </a:solidFill>
                <a:latin typeface="+mn-lt"/>
                <a:ea typeface="+mn-ea"/>
                <a:cs typeface="+mn-cs"/>
              </a:rPr>
              <a:t>祝圣，赎回</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肋</a:t>
            </a:r>
            <a:r>
              <a:rPr lang="en-US" altLang="zh-CN" sz="4000" kern="1200" dirty="0">
                <a:solidFill>
                  <a:schemeClr val="tx1"/>
                </a:solidFill>
                <a:latin typeface="+mn-lt"/>
                <a:ea typeface="+mn-ea"/>
                <a:cs typeface="+mn-cs"/>
              </a:rPr>
              <a:t>12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1-4 – </a:t>
            </a:r>
            <a:r>
              <a:rPr lang="zh-CN" altLang="en-US" sz="4000" kern="1200" dirty="0">
                <a:solidFill>
                  <a:schemeClr val="tx1"/>
                </a:solidFill>
                <a:latin typeface="+mn-lt"/>
                <a:ea typeface="+mn-ea"/>
                <a:cs typeface="+mn-cs"/>
              </a:rPr>
              <a:t>产后</a:t>
            </a:r>
            <a:r>
              <a:rPr lang="en-US" altLang="zh-CN" sz="4000" kern="1200" dirty="0">
                <a:solidFill>
                  <a:schemeClr val="tx1"/>
                </a:solidFill>
                <a:latin typeface="+mn-lt"/>
                <a:ea typeface="+mn-ea"/>
                <a:cs typeface="+mn-cs"/>
              </a:rPr>
              <a:t>40</a:t>
            </a:r>
            <a:r>
              <a:rPr lang="zh-CN" altLang="en-US" sz="4000" kern="1200" dirty="0">
                <a:solidFill>
                  <a:schemeClr val="tx1"/>
                </a:solidFill>
                <a:latin typeface="+mn-lt"/>
                <a:ea typeface="+mn-ea"/>
                <a:cs typeface="+mn-cs"/>
              </a:rPr>
              <a:t>天圣母玛丽亚可以进入圣殿（路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22</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圣母取洁礼（路</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a:t>
            </a: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24</a:t>
            </a:r>
            <a:r>
              <a:rPr lang="zh-CN" altLang="en-US" sz="4000" kern="1200" dirty="0">
                <a:solidFill>
                  <a:schemeClr val="tx1"/>
                </a:solidFill>
                <a:latin typeface="+mn-lt"/>
                <a:ea typeface="+mn-ea"/>
                <a:cs typeface="+mn-cs"/>
              </a:rPr>
              <a:t>；肋</a:t>
            </a:r>
            <a:r>
              <a:rPr lang="en-US" altLang="zh-CN" sz="4000" kern="1200" dirty="0">
                <a:solidFill>
                  <a:schemeClr val="tx1"/>
                </a:solidFill>
                <a:latin typeface="+mn-lt"/>
                <a:ea typeface="+mn-ea"/>
                <a:cs typeface="+mn-cs"/>
              </a:rPr>
              <a:t>12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2. </a:t>
            </a:r>
            <a:r>
              <a:rPr lang="zh-CN" altLang="en-US" sz="4000" kern="1200" dirty="0">
                <a:solidFill>
                  <a:schemeClr val="tx1"/>
                </a:solidFill>
                <a:latin typeface="+mn-lt"/>
                <a:ea typeface="+mn-ea"/>
                <a:cs typeface="+mn-cs"/>
              </a:rPr>
              <a:t>根据通过奉献斑鸠赎回首生孩子耶稣</a:t>
            </a:r>
            <a:endParaRPr lang="en-US" sz="4000" kern="1200" dirty="0">
              <a:solidFill>
                <a:schemeClr val="tx1"/>
              </a:solidFill>
              <a:latin typeface="+mn-lt"/>
              <a:ea typeface="+mn-ea"/>
              <a:cs typeface="+mn-cs"/>
            </a:endParaRPr>
          </a:p>
          <a:p>
            <a:pPr lvl="1"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3. </a:t>
            </a:r>
            <a:r>
              <a:rPr lang="zh-CN" altLang="en-US" sz="4000" kern="1200" dirty="0">
                <a:solidFill>
                  <a:schemeClr val="tx1"/>
                </a:solidFill>
                <a:latin typeface="+mn-lt"/>
                <a:ea typeface="+mn-ea"/>
                <a:cs typeface="+mn-cs"/>
              </a:rPr>
              <a:t>献耶稣于圣殿</a:t>
            </a:r>
            <a:endParaRPr lang="en-US" sz="4000" kern="1200" dirty="0">
              <a:solidFill>
                <a:schemeClr val="tx1"/>
              </a:solidFill>
              <a:latin typeface="+mn-lt"/>
              <a:ea typeface="+mn-ea"/>
              <a:cs typeface="+mn-cs"/>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Angels’ Song"/>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天使颂歌 </a:t>
            </a:r>
            <a:endParaRPr lang="en-US" sz="8000" kern="1200" dirty="0">
              <a:solidFill>
                <a:srgbClr val="FFFFFF"/>
              </a:solidFill>
              <a:latin typeface="+mj-lt"/>
              <a:ea typeface="+mj-ea"/>
              <a:cs typeface="+mj-cs"/>
            </a:endParaRPr>
          </a:p>
        </p:txBody>
      </p:sp>
      <p:sp>
        <p:nvSpPr>
          <p:cNvPr id="266" name="God’s Glory “in the highest”…"/>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天主在天受光荣</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主爱的人在世享平安</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字面翻译：平安归于“喜悦的人”（</a:t>
            </a:r>
            <a:r>
              <a:rPr lang="en-US" altLang="zh-CN" sz="4000" kern="1200" dirty="0">
                <a:solidFill>
                  <a:schemeClr val="tx1"/>
                </a:solidFill>
                <a:latin typeface="+mn-lt"/>
                <a:ea typeface="+mn-ea"/>
                <a:cs typeface="+mn-cs"/>
              </a:rPr>
              <a:t>=</a:t>
            </a:r>
            <a:r>
              <a:rPr lang="zh-CN" altLang="en-US" sz="4000" kern="1200" dirty="0">
                <a:solidFill>
                  <a:schemeClr val="tx1"/>
                </a:solidFill>
                <a:latin typeface="+mn-lt"/>
                <a:ea typeface="+mn-ea"/>
                <a:cs typeface="+mn-cs"/>
              </a:rPr>
              <a:t>归于他所喜悦的人）</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哪个人享受天主的“喜悦”</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并且为什么？</a:t>
            </a:r>
            <a:endParaRPr lang="en-US" sz="4000" kern="1200" dirty="0">
              <a:solidFill>
                <a:schemeClr val="tx1"/>
              </a:solidFill>
              <a:latin typeface="+mn-lt"/>
              <a:ea typeface="+mn-ea"/>
              <a:cs typeface="+mn-cs"/>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3" name="Rectangle 8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8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538566"/>
            <a:ext cx="24383996" cy="3181484"/>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8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220" y="10538566"/>
            <a:ext cx="24417220" cy="3181484"/>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8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197388" y="10534516"/>
            <a:ext cx="8186612" cy="3181484"/>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9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38" y="10534516"/>
            <a:ext cx="24397338" cy="2263030"/>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93">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214" y="10556800"/>
            <a:ext cx="15473852" cy="3181482"/>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eace"/>
          <p:cNvSpPr txBox="1">
            <a:spLocks noGrp="1"/>
          </p:cNvSpPr>
          <p:nvPr>
            <p:ph type="title"/>
          </p:nvPr>
        </p:nvSpPr>
        <p:spPr>
          <a:xfrm>
            <a:off x="2776418" y="11109278"/>
            <a:ext cx="19308152" cy="1964946"/>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平安</a:t>
            </a:r>
            <a:endParaRPr lang="en-US" sz="8000" kern="1200" dirty="0">
              <a:solidFill>
                <a:srgbClr val="FFFFFF"/>
              </a:solidFill>
              <a:latin typeface="+mj-lt"/>
              <a:ea typeface="+mj-ea"/>
              <a:cs typeface="+mj-cs"/>
            </a:endParaRPr>
          </a:p>
        </p:txBody>
      </p:sp>
      <p:sp>
        <p:nvSpPr>
          <p:cNvPr id="271" name="Peace of Augustus versus Peace of Christ;"/>
          <p:cNvSpPr txBox="1">
            <a:spLocks noGrp="1"/>
          </p:cNvSpPr>
          <p:nvPr>
            <p:ph type="body" idx="1"/>
          </p:nvPr>
        </p:nvSpPr>
        <p:spPr>
          <a:xfrm>
            <a:off x="2776420" y="1648498"/>
            <a:ext cx="19308152" cy="7675808"/>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6000" kern="1200" dirty="0">
                <a:solidFill>
                  <a:schemeClr val="tx1"/>
                </a:solidFill>
                <a:latin typeface="+mn-lt"/>
                <a:ea typeface="+mn-ea"/>
                <a:cs typeface="+mn-cs"/>
              </a:rPr>
              <a:t>奥古斯都的平安</a:t>
            </a:r>
            <a:r>
              <a:rPr lang="en-US" altLang="zh-CN" sz="6000" kern="1200" dirty="0">
                <a:solidFill>
                  <a:schemeClr val="tx1"/>
                </a:solidFill>
                <a:latin typeface="+mn-lt"/>
                <a:ea typeface="+mn-ea"/>
                <a:cs typeface="+mn-cs"/>
              </a:rPr>
              <a:t>VS</a:t>
            </a:r>
            <a:r>
              <a:rPr lang="zh-CN" altLang="en-US" sz="6000" kern="1200" dirty="0">
                <a:solidFill>
                  <a:schemeClr val="tx1"/>
                </a:solidFill>
                <a:latin typeface="+mn-lt"/>
                <a:ea typeface="+mn-ea"/>
                <a:cs typeface="+mn-cs"/>
              </a:rPr>
              <a:t>基督的平安</a:t>
            </a:r>
            <a:endParaRPr lang="en-US" sz="6000" kern="1200" dirty="0">
              <a:solidFill>
                <a:schemeClr val="tx1"/>
              </a:solidFill>
              <a:latin typeface="+mn-lt"/>
              <a:ea typeface="+mn-ea"/>
              <a:cs typeface="+mn-cs"/>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Simeon Song"/>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西默盎之歌</a:t>
            </a:r>
            <a:endParaRPr lang="en-US" sz="8000" kern="1200" dirty="0">
              <a:solidFill>
                <a:srgbClr val="FFFFFF"/>
              </a:solidFill>
              <a:latin typeface="+mj-lt"/>
              <a:ea typeface="+mj-ea"/>
              <a:cs typeface="+mj-cs"/>
            </a:endParaRPr>
          </a:p>
        </p:txBody>
      </p:sp>
      <p:sp>
        <p:nvSpPr>
          <p:cNvPr id="276" name="Lk 2:32…"/>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32</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启示外邦的光明（依</a:t>
            </a:r>
            <a:r>
              <a:rPr lang="en-US" altLang="zh-CN" sz="4000" kern="1200" dirty="0">
                <a:solidFill>
                  <a:schemeClr val="tx1"/>
                </a:solidFill>
                <a:latin typeface="+mn-lt"/>
                <a:ea typeface="+mn-ea"/>
                <a:cs typeface="+mn-cs"/>
              </a:rPr>
              <a:t>42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6</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49</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6</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a:t>
            </a:r>
            <a:r>
              <a:rPr lang="zh-CN" altLang="en-US" sz="4000" kern="1200" dirty="0">
                <a:solidFill>
                  <a:schemeClr val="tx1"/>
                </a:solidFill>
                <a:latin typeface="+mn-lt"/>
                <a:ea typeface="+mn-ea"/>
                <a:cs typeface="+mn-cs"/>
              </a:rPr>
              <a:t>依</a:t>
            </a:r>
            <a:r>
              <a:rPr lang="en-US" sz="4000" kern="1200" dirty="0">
                <a:solidFill>
                  <a:schemeClr val="tx1"/>
                </a:solidFill>
                <a:latin typeface="+mn-lt"/>
                <a:ea typeface="+mn-ea"/>
                <a:cs typeface="+mn-cs"/>
              </a:rPr>
              <a:t> 46:13).</a:t>
            </a:r>
            <a:r>
              <a:rPr lang="zh-CN" altLang="en-US" sz="4000" kern="1200" dirty="0">
                <a:solidFill>
                  <a:schemeClr val="tx1"/>
                </a:solidFill>
                <a:latin typeface="+mn-lt"/>
                <a:ea typeface="+mn-ea"/>
                <a:cs typeface="+mn-cs"/>
              </a:rPr>
              <a:t>赐“荣耀给你百姓以色列”</a:t>
            </a:r>
            <a:endParaRPr lang="en-US" sz="4000" kern="1200" dirty="0">
              <a:solidFill>
                <a:schemeClr val="tx1"/>
              </a:solidFill>
              <a:latin typeface="+mn-lt"/>
              <a:ea typeface="+mn-ea"/>
              <a:cs typeface="+mn-cs"/>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ary is a new beginning.…"/>
          <p:cNvSpPr txBox="1">
            <a:spLocks noGrp="1"/>
          </p:cNvSpPr>
          <p:nvPr>
            <p:ph type="title" idx="4294967295"/>
          </p:nvPr>
        </p:nvSpPr>
        <p:spPr>
          <a:xfrm>
            <a:off x="10595524" y="1280160"/>
            <a:ext cx="12502220" cy="7132320"/>
          </a:xfrm>
          <a:prstGeom prst="rect">
            <a:avLst/>
          </a:prstGeom>
        </p:spPr>
        <p:txBody>
          <a:bodyPr vert="horz" lIns="91440" tIns="45720" rIns="91440" bIns="45720" rtlCol="0" anchor="b">
            <a:normAutofit/>
          </a:bodyPr>
          <a:lstStyle/>
          <a:p>
            <a:pPr algn="l" defTabSz="914400">
              <a:lnSpc>
                <a:spcPct val="90000"/>
              </a:lnSpc>
              <a:spcBef>
                <a:spcPct val="0"/>
              </a:spcBef>
              <a:defRPr sz="9212"/>
            </a:pPr>
            <a:br>
              <a:rPr lang="en-US" sz="8400" kern="1200" dirty="0">
                <a:solidFill>
                  <a:schemeClr val="tx1"/>
                </a:solidFill>
                <a:latin typeface="+mj-lt"/>
                <a:ea typeface="+mj-ea"/>
                <a:cs typeface="+mj-cs"/>
              </a:rPr>
            </a:br>
            <a:r>
              <a:rPr lang="zh-CN" altLang="en-US" sz="8800" dirty="0"/>
              <a:t>玛利亚是新的开始，在她内受生的不是出于人，而是出于圣神，是一个新创造（玛</a:t>
            </a:r>
            <a:r>
              <a:rPr lang="en-US" sz="8800" dirty="0"/>
              <a:t>1:20</a:t>
            </a:r>
            <a:r>
              <a:rPr lang="zh-CN" altLang="en-US" sz="8800" dirty="0"/>
              <a:t>）</a:t>
            </a:r>
            <a:endParaRPr lang="en-US" sz="8400" kern="1200" dirty="0">
              <a:solidFill>
                <a:schemeClr val="tx1"/>
              </a:solidFill>
              <a:latin typeface="+mj-lt"/>
              <a:ea typeface="+mj-ea"/>
              <a:cs typeface="+mj-cs"/>
            </a:endParaRPr>
          </a:p>
        </p:txBody>
      </p:sp>
      <p:pic>
        <p:nvPicPr>
          <p:cNvPr id="134" name="IMG_2268.jpeg" descr="IMG_2268.jpeg"/>
          <p:cNvPicPr>
            <a:picLocks noChangeAspect="1"/>
          </p:cNvPicPr>
          <p:nvPr/>
        </p:nvPicPr>
        <p:blipFill rotWithShape="1">
          <a:blip r:embed="rId2" cstate="print"/>
          <a:srcRect l="4279" r="5172"/>
          <a:stretch/>
        </p:blipFill>
        <p:spPr>
          <a:xfrm>
            <a:off x="2" y="10"/>
            <a:ext cx="9314688" cy="13715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5724" y="8818534"/>
            <a:ext cx="8487178" cy="36576"/>
          </a:xfrm>
          <a:custGeom>
            <a:avLst/>
            <a:gdLst>
              <a:gd name="connsiteX0" fmla="*/ 0 w 8487178"/>
              <a:gd name="connsiteY0" fmla="*/ 0 h 36576"/>
              <a:gd name="connsiteX1" fmla="*/ 567988 w 8487178"/>
              <a:gd name="connsiteY1" fmla="*/ 0 h 36576"/>
              <a:gd name="connsiteX2" fmla="*/ 1220848 w 8487178"/>
              <a:gd name="connsiteY2" fmla="*/ 0 h 36576"/>
              <a:gd name="connsiteX3" fmla="*/ 1958580 w 8487178"/>
              <a:gd name="connsiteY3" fmla="*/ 0 h 36576"/>
              <a:gd name="connsiteX4" fmla="*/ 2526568 w 8487178"/>
              <a:gd name="connsiteY4" fmla="*/ 0 h 36576"/>
              <a:gd name="connsiteX5" fmla="*/ 3179427 w 8487178"/>
              <a:gd name="connsiteY5" fmla="*/ 0 h 36576"/>
              <a:gd name="connsiteX6" fmla="*/ 4002031 w 8487178"/>
              <a:gd name="connsiteY6" fmla="*/ 0 h 36576"/>
              <a:gd name="connsiteX7" fmla="*/ 4485147 w 8487178"/>
              <a:gd name="connsiteY7" fmla="*/ 0 h 36576"/>
              <a:gd name="connsiteX8" fmla="*/ 5222879 w 8487178"/>
              <a:gd name="connsiteY8" fmla="*/ 0 h 36576"/>
              <a:gd name="connsiteX9" fmla="*/ 5705995 w 8487178"/>
              <a:gd name="connsiteY9" fmla="*/ 0 h 36576"/>
              <a:gd name="connsiteX10" fmla="*/ 6358855 w 8487178"/>
              <a:gd name="connsiteY10" fmla="*/ 0 h 36576"/>
              <a:gd name="connsiteX11" fmla="*/ 7096587 w 8487178"/>
              <a:gd name="connsiteY11" fmla="*/ 0 h 36576"/>
              <a:gd name="connsiteX12" fmla="*/ 7494831 w 8487178"/>
              <a:gd name="connsiteY12" fmla="*/ 0 h 36576"/>
              <a:gd name="connsiteX13" fmla="*/ 7893076 w 8487178"/>
              <a:gd name="connsiteY13" fmla="*/ 0 h 36576"/>
              <a:gd name="connsiteX14" fmla="*/ 8487178 w 8487178"/>
              <a:gd name="connsiteY14" fmla="*/ 0 h 36576"/>
              <a:gd name="connsiteX15" fmla="*/ 8487178 w 8487178"/>
              <a:gd name="connsiteY15" fmla="*/ 36576 h 36576"/>
              <a:gd name="connsiteX16" fmla="*/ 7749446 w 8487178"/>
              <a:gd name="connsiteY16" fmla="*/ 36576 h 36576"/>
              <a:gd name="connsiteX17" fmla="*/ 7096587 w 8487178"/>
              <a:gd name="connsiteY17" fmla="*/ 36576 h 36576"/>
              <a:gd name="connsiteX18" fmla="*/ 6528598 w 8487178"/>
              <a:gd name="connsiteY18" fmla="*/ 36576 h 36576"/>
              <a:gd name="connsiteX19" fmla="*/ 5790867 w 8487178"/>
              <a:gd name="connsiteY19" fmla="*/ 36576 h 36576"/>
              <a:gd name="connsiteX20" fmla="*/ 5138007 w 8487178"/>
              <a:gd name="connsiteY20" fmla="*/ 36576 h 36576"/>
              <a:gd name="connsiteX21" fmla="*/ 4315404 w 8487178"/>
              <a:gd name="connsiteY21" fmla="*/ 36576 h 36576"/>
              <a:gd name="connsiteX22" fmla="*/ 3492800 w 8487178"/>
              <a:gd name="connsiteY22" fmla="*/ 36576 h 36576"/>
              <a:gd name="connsiteX23" fmla="*/ 2755069 w 8487178"/>
              <a:gd name="connsiteY23" fmla="*/ 36576 h 36576"/>
              <a:gd name="connsiteX24" fmla="*/ 2017337 w 8487178"/>
              <a:gd name="connsiteY24" fmla="*/ 36576 h 36576"/>
              <a:gd name="connsiteX25" fmla="*/ 1279605 w 8487178"/>
              <a:gd name="connsiteY25" fmla="*/ 36576 h 36576"/>
              <a:gd name="connsiteX26" fmla="*/ 796489 w 8487178"/>
              <a:gd name="connsiteY26" fmla="*/ 36576 h 36576"/>
              <a:gd name="connsiteX27" fmla="*/ 0 w 8487178"/>
              <a:gd name="connsiteY27" fmla="*/ 36576 h 36576"/>
              <a:gd name="connsiteX28" fmla="*/ 0 w 8487178"/>
              <a:gd name="connsiteY28" fmla="*/ 0 h 36576"/>
              <a:gd name="connsiteX0" fmla="*/ 0 w 8487178"/>
              <a:gd name="connsiteY0" fmla="*/ 0 h 36576"/>
              <a:gd name="connsiteX1" fmla="*/ 567988 w 8487178"/>
              <a:gd name="connsiteY1" fmla="*/ 0 h 36576"/>
              <a:gd name="connsiteX2" fmla="*/ 966233 w 8487178"/>
              <a:gd name="connsiteY2" fmla="*/ 0 h 36576"/>
              <a:gd name="connsiteX3" fmla="*/ 1788836 w 8487178"/>
              <a:gd name="connsiteY3" fmla="*/ 0 h 36576"/>
              <a:gd name="connsiteX4" fmla="*/ 2356824 w 8487178"/>
              <a:gd name="connsiteY4" fmla="*/ 0 h 36576"/>
              <a:gd name="connsiteX5" fmla="*/ 2924812 w 8487178"/>
              <a:gd name="connsiteY5" fmla="*/ 0 h 36576"/>
              <a:gd name="connsiteX6" fmla="*/ 3747416 w 8487178"/>
              <a:gd name="connsiteY6" fmla="*/ 0 h 36576"/>
              <a:gd name="connsiteX7" fmla="*/ 4230532 w 8487178"/>
              <a:gd name="connsiteY7" fmla="*/ 0 h 36576"/>
              <a:gd name="connsiteX8" fmla="*/ 5053135 w 8487178"/>
              <a:gd name="connsiteY8" fmla="*/ 0 h 36576"/>
              <a:gd name="connsiteX9" fmla="*/ 5875739 w 8487178"/>
              <a:gd name="connsiteY9" fmla="*/ 0 h 36576"/>
              <a:gd name="connsiteX10" fmla="*/ 6528598 w 8487178"/>
              <a:gd name="connsiteY10" fmla="*/ 0 h 36576"/>
              <a:gd name="connsiteX11" fmla="*/ 6931674 w 8487178"/>
              <a:gd name="connsiteY11" fmla="*/ 0 h 36576"/>
              <a:gd name="connsiteX12" fmla="*/ 7351202 w 8487178"/>
              <a:gd name="connsiteY12" fmla="*/ 0 h 36576"/>
              <a:gd name="connsiteX13" fmla="*/ 7919190 w 8487178"/>
              <a:gd name="connsiteY13" fmla="*/ 0 h 36576"/>
              <a:gd name="connsiteX14" fmla="*/ 8487178 w 8487178"/>
              <a:gd name="connsiteY14" fmla="*/ 0 h 36576"/>
              <a:gd name="connsiteX15" fmla="*/ 8487178 w 8487178"/>
              <a:gd name="connsiteY15" fmla="*/ 36576 h 36576"/>
              <a:gd name="connsiteX16" fmla="*/ 7834318 w 8487178"/>
              <a:gd name="connsiteY16" fmla="*/ 36576 h 36576"/>
              <a:gd name="connsiteX17" fmla="*/ 7181458 w 8487178"/>
              <a:gd name="connsiteY17" fmla="*/ 36576 h 36576"/>
              <a:gd name="connsiteX18" fmla="*/ 6358855 w 8487178"/>
              <a:gd name="connsiteY18" fmla="*/ 36576 h 36576"/>
              <a:gd name="connsiteX19" fmla="*/ 5705995 w 8487178"/>
              <a:gd name="connsiteY19" fmla="*/ 36576 h 36576"/>
              <a:gd name="connsiteX20" fmla="*/ 5307751 w 8487178"/>
              <a:gd name="connsiteY20" fmla="*/ 36576 h 36576"/>
              <a:gd name="connsiteX21" fmla="*/ 4824634 w 8487178"/>
              <a:gd name="connsiteY21" fmla="*/ 36576 h 36576"/>
              <a:gd name="connsiteX22" fmla="*/ 4002031 w 8487178"/>
              <a:gd name="connsiteY22" fmla="*/ 36576 h 36576"/>
              <a:gd name="connsiteX23" fmla="*/ 3349171 w 8487178"/>
              <a:gd name="connsiteY23" fmla="*/ 36576 h 36576"/>
              <a:gd name="connsiteX24" fmla="*/ 2866055 w 8487178"/>
              <a:gd name="connsiteY24" fmla="*/ 36576 h 36576"/>
              <a:gd name="connsiteX25" fmla="*/ 2213195 w 8487178"/>
              <a:gd name="connsiteY25" fmla="*/ 36576 h 36576"/>
              <a:gd name="connsiteX26" fmla="*/ 1814950 w 8487178"/>
              <a:gd name="connsiteY26" fmla="*/ 36576 h 36576"/>
              <a:gd name="connsiteX27" fmla="*/ 1416706 w 8487178"/>
              <a:gd name="connsiteY27" fmla="*/ 36576 h 36576"/>
              <a:gd name="connsiteX28" fmla="*/ 763846 w 8487178"/>
              <a:gd name="connsiteY28" fmla="*/ 36576 h 36576"/>
              <a:gd name="connsiteX29" fmla="*/ 0 w 8487178"/>
              <a:gd name="connsiteY29" fmla="*/ 36576 h 36576"/>
              <a:gd name="connsiteX30" fmla="*/ 0 w 8487178"/>
              <a:gd name="connsiteY30"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87178" h="36576" fill="none" extrusionOk="0">
                <a:moveTo>
                  <a:pt x="0" y="0"/>
                </a:moveTo>
                <a:cubicBezTo>
                  <a:pt x="221894" y="-22245"/>
                  <a:pt x="295687" y="-8989"/>
                  <a:pt x="567988" y="0"/>
                </a:cubicBezTo>
                <a:cubicBezTo>
                  <a:pt x="874137" y="31469"/>
                  <a:pt x="999203" y="-25648"/>
                  <a:pt x="1220848" y="0"/>
                </a:cubicBezTo>
                <a:cubicBezTo>
                  <a:pt x="1478063" y="-5007"/>
                  <a:pt x="1765581" y="35690"/>
                  <a:pt x="1958580" y="0"/>
                </a:cubicBezTo>
                <a:cubicBezTo>
                  <a:pt x="2176475" y="-10675"/>
                  <a:pt x="2362874" y="43696"/>
                  <a:pt x="2526568" y="0"/>
                </a:cubicBezTo>
                <a:cubicBezTo>
                  <a:pt x="2718939" y="8526"/>
                  <a:pt x="2992465" y="-19556"/>
                  <a:pt x="3179427" y="0"/>
                </a:cubicBezTo>
                <a:cubicBezTo>
                  <a:pt x="3293532" y="47202"/>
                  <a:pt x="3700513" y="29531"/>
                  <a:pt x="4002031" y="0"/>
                </a:cubicBezTo>
                <a:cubicBezTo>
                  <a:pt x="4360192" y="-31482"/>
                  <a:pt x="4273074" y="4678"/>
                  <a:pt x="4485147" y="0"/>
                </a:cubicBezTo>
                <a:cubicBezTo>
                  <a:pt x="4672330" y="4741"/>
                  <a:pt x="4933073" y="22790"/>
                  <a:pt x="5222879" y="0"/>
                </a:cubicBezTo>
                <a:cubicBezTo>
                  <a:pt x="5513261" y="23232"/>
                  <a:pt x="5471989" y="-11521"/>
                  <a:pt x="5705995" y="0"/>
                </a:cubicBezTo>
                <a:cubicBezTo>
                  <a:pt x="5956709" y="21033"/>
                  <a:pt x="6103001" y="7774"/>
                  <a:pt x="6358855" y="0"/>
                </a:cubicBezTo>
                <a:cubicBezTo>
                  <a:pt x="6623619" y="1808"/>
                  <a:pt x="6804309" y="-45374"/>
                  <a:pt x="7096587" y="0"/>
                </a:cubicBezTo>
                <a:cubicBezTo>
                  <a:pt x="7388637" y="5767"/>
                  <a:pt x="7344953" y="-10710"/>
                  <a:pt x="7494831" y="0"/>
                </a:cubicBezTo>
                <a:cubicBezTo>
                  <a:pt x="7640078" y="9099"/>
                  <a:pt x="7748138" y="-9344"/>
                  <a:pt x="7893076" y="0"/>
                </a:cubicBezTo>
                <a:cubicBezTo>
                  <a:pt x="8071744" y="-25306"/>
                  <a:pt x="8339133" y="4427"/>
                  <a:pt x="8487178" y="0"/>
                </a:cubicBezTo>
                <a:cubicBezTo>
                  <a:pt x="8488333" y="6573"/>
                  <a:pt x="8488821" y="23415"/>
                  <a:pt x="8487178" y="36576"/>
                </a:cubicBezTo>
                <a:cubicBezTo>
                  <a:pt x="8263210" y="72588"/>
                  <a:pt x="8074633" y="45501"/>
                  <a:pt x="7749446" y="36576"/>
                </a:cubicBezTo>
                <a:cubicBezTo>
                  <a:pt x="7404221" y="5861"/>
                  <a:pt x="7400372" y="67011"/>
                  <a:pt x="7096587" y="36576"/>
                </a:cubicBezTo>
                <a:cubicBezTo>
                  <a:pt x="6760859" y="16825"/>
                  <a:pt x="6687623" y="47370"/>
                  <a:pt x="6528598" y="36576"/>
                </a:cubicBezTo>
                <a:cubicBezTo>
                  <a:pt x="6341755" y="31592"/>
                  <a:pt x="6133052" y="102252"/>
                  <a:pt x="5790867" y="36576"/>
                </a:cubicBezTo>
                <a:cubicBezTo>
                  <a:pt x="5437762" y="3859"/>
                  <a:pt x="5358282" y="29143"/>
                  <a:pt x="5138007" y="36576"/>
                </a:cubicBezTo>
                <a:cubicBezTo>
                  <a:pt x="4869905" y="39384"/>
                  <a:pt x="4648182" y="70613"/>
                  <a:pt x="4315404" y="36576"/>
                </a:cubicBezTo>
                <a:cubicBezTo>
                  <a:pt x="3959111" y="2169"/>
                  <a:pt x="3841634" y="30249"/>
                  <a:pt x="3492800" y="36576"/>
                </a:cubicBezTo>
                <a:cubicBezTo>
                  <a:pt x="3124947" y="44536"/>
                  <a:pt x="2967390" y="71587"/>
                  <a:pt x="2755069" y="36576"/>
                </a:cubicBezTo>
                <a:cubicBezTo>
                  <a:pt x="2501363" y="24200"/>
                  <a:pt x="2315033" y="88645"/>
                  <a:pt x="2017337" y="36576"/>
                </a:cubicBezTo>
                <a:cubicBezTo>
                  <a:pt x="1689384" y="20575"/>
                  <a:pt x="1543702" y="-2837"/>
                  <a:pt x="1279605" y="36576"/>
                </a:cubicBezTo>
                <a:cubicBezTo>
                  <a:pt x="1017227" y="60453"/>
                  <a:pt x="1033439" y="32024"/>
                  <a:pt x="796489" y="36576"/>
                </a:cubicBezTo>
                <a:cubicBezTo>
                  <a:pt x="593822" y="15880"/>
                  <a:pt x="285003" y="21314"/>
                  <a:pt x="0" y="36576"/>
                </a:cubicBezTo>
                <a:cubicBezTo>
                  <a:pt x="-407" y="20173"/>
                  <a:pt x="-269" y="7998"/>
                  <a:pt x="0" y="0"/>
                </a:cubicBezTo>
                <a:close/>
              </a:path>
              <a:path w="8487178" h="36576" stroke="0" extrusionOk="0">
                <a:moveTo>
                  <a:pt x="0" y="0"/>
                </a:moveTo>
                <a:cubicBezTo>
                  <a:pt x="218119" y="27578"/>
                  <a:pt x="363802" y="1866"/>
                  <a:pt x="567988" y="0"/>
                </a:cubicBezTo>
                <a:cubicBezTo>
                  <a:pt x="767713" y="-27590"/>
                  <a:pt x="790326" y="12769"/>
                  <a:pt x="966233" y="0"/>
                </a:cubicBezTo>
                <a:cubicBezTo>
                  <a:pt x="1137545" y="2090"/>
                  <a:pt x="1597223" y="20684"/>
                  <a:pt x="1788836" y="0"/>
                </a:cubicBezTo>
                <a:cubicBezTo>
                  <a:pt x="2036126" y="-60811"/>
                  <a:pt x="2164424" y="-13809"/>
                  <a:pt x="2356824" y="0"/>
                </a:cubicBezTo>
                <a:cubicBezTo>
                  <a:pt x="2562017" y="7178"/>
                  <a:pt x="2672623" y="7947"/>
                  <a:pt x="2924812" y="0"/>
                </a:cubicBezTo>
                <a:cubicBezTo>
                  <a:pt x="3213108" y="-9840"/>
                  <a:pt x="3347725" y="50329"/>
                  <a:pt x="3747416" y="0"/>
                </a:cubicBezTo>
                <a:cubicBezTo>
                  <a:pt x="4117073" y="-42799"/>
                  <a:pt x="4026505" y="17699"/>
                  <a:pt x="4230532" y="0"/>
                </a:cubicBezTo>
                <a:cubicBezTo>
                  <a:pt x="4449597" y="-69196"/>
                  <a:pt x="4780543" y="-65453"/>
                  <a:pt x="5053135" y="0"/>
                </a:cubicBezTo>
                <a:cubicBezTo>
                  <a:pt x="5391730" y="52408"/>
                  <a:pt x="5680493" y="14572"/>
                  <a:pt x="5875739" y="0"/>
                </a:cubicBezTo>
                <a:cubicBezTo>
                  <a:pt x="6101836" y="-26498"/>
                  <a:pt x="6284764" y="-32736"/>
                  <a:pt x="6528598" y="0"/>
                </a:cubicBezTo>
                <a:cubicBezTo>
                  <a:pt x="6614079" y="965"/>
                  <a:pt x="6830583" y="4389"/>
                  <a:pt x="6931674" y="0"/>
                </a:cubicBezTo>
                <a:cubicBezTo>
                  <a:pt x="7032765" y="-4389"/>
                  <a:pt x="7237433" y="7394"/>
                  <a:pt x="7351202" y="0"/>
                </a:cubicBezTo>
                <a:cubicBezTo>
                  <a:pt x="7650080" y="-18556"/>
                  <a:pt x="7724479" y="-10531"/>
                  <a:pt x="7919190" y="0"/>
                </a:cubicBezTo>
                <a:cubicBezTo>
                  <a:pt x="8086122" y="11824"/>
                  <a:pt x="8228778" y="-49796"/>
                  <a:pt x="8487178" y="0"/>
                </a:cubicBezTo>
                <a:cubicBezTo>
                  <a:pt x="8483818" y="5536"/>
                  <a:pt x="8485866" y="24127"/>
                  <a:pt x="8487178" y="36576"/>
                </a:cubicBezTo>
                <a:cubicBezTo>
                  <a:pt x="8320879" y="58772"/>
                  <a:pt x="8123590" y="49367"/>
                  <a:pt x="7834318" y="36576"/>
                </a:cubicBezTo>
                <a:cubicBezTo>
                  <a:pt x="7610339" y="21038"/>
                  <a:pt x="7387902" y="49778"/>
                  <a:pt x="7181458" y="36576"/>
                </a:cubicBezTo>
                <a:cubicBezTo>
                  <a:pt x="6981298" y="45924"/>
                  <a:pt x="6666878" y="53863"/>
                  <a:pt x="6358855" y="36576"/>
                </a:cubicBezTo>
                <a:cubicBezTo>
                  <a:pt x="6055200" y="42"/>
                  <a:pt x="5984631" y="49673"/>
                  <a:pt x="5705995" y="36576"/>
                </a:cubicBezTo>
                <a:cubicBezTo>
                  <a:pt x="5416780" y="8469"/>
                  <a:pt x="5427996" y="54677"/>
                  <a:pt x="5307751" y="36576"/>
                </a:cubicBezTo>
                <a:cubicBezTo>
                  <a:pt x="5197685" y="3087"/>
                  <a:pt x="5022608" y="35059"/>
                  <a:pt x="4824634" y="36576"/>
                </a:cubicBezTo>
                <a:cubicBezTo>
                  <a:pt x="4700229" y="40613"/>
                  <a:pt x="4234332" y="59015"/>
                  <a:pt x="4002031" y="36576"/>
                </a:cubicBezTo>
                <a:cubicBezTo>
                  <a:pt x="3712488" y="64429"/>
                  <a:pt x="3540478" y="60964"/>
                  <a:pt x="3349171" y="36576"/>
                </a:cubicBezTo>
                <a:cubicBezTo>
                  <a:pt x="3189338" y="11174"/>
                  <a:pt x="2968727" y="12257"/>
                  <a:pt x="2866055" y="36576"/>
                </a:cubicBezTo>
                <a:cubicBezTo>
                  <a:pt x="2733523" y="76971"/>
                  <a:pt x="2527439" y="57732"/>
                  <a:pt x="2213195" y="36576"/>
                </a:cubicBezTo>
                <a:cubicBezTo>
                  <a:pt x="1916487" y="43634"/>
                  <a:pt x="1928535" y="20132"/>
                  <a:pt x="1814950" y="36576"/>
                </a:cubicBezTo>
                <a:cubicBezTo>
                  <a:pt x="1678459" y="59754"/>
                  <a:pt x="1598224" y="38392"/>
                  <a:pt x="1416706" y="36576"/>
                </a:cubicBezTo>
                <a:cubicBezTo>
                  <a:pt x="1188740" y="35520"/>
                  <a:pt x="980669" y="38416"/>
                  <a:pt x="763846" y="36576"/>
                </a:cubicBezTo>
                <a:cubicBezTo>
                  <a:pt x="519366" y="4240"/>
                  <a:pt x="221959" y="51330"/>
                  <a:pt x="0" y="36576"/>
                </a:cubicBezTo>
                <a:cubicBezTo>
                  <a:pt x="-1418" y="20111"/>
                  <a:pt x="1342" y="12120"/>
                  <a:pt x="0" y="0"/>
                </a:cubicBezTo>
                <a:close/>
              </a:path>
              <a:path w="8487178" h="36576" fill="none" stroke="0" extrusionOk="0">
                <a:moveTo>
                  <a:pt x="0" y="0"/>
                </a:moveTo>
                <a:cubicBezTo>
                  <a:pt x="207722" y="-24898"/>
                  <a:pt x="288859" y="-17099"/>
                  <a:pt x="567988" y="0"/>
                </a:cubicBezTo>
                <a:cubicBezTo>
                  <a:pt x="858995" y="25456"/>
                  <a:pt x="980009" y="7374"/>
                  <a:pt x="1220848" y="0"/>
                </a:cubicBezTo>
                <a:cubicBezTo>
                  <a:pt x="1403207" y="22299"/>
                  <a:pt x="1747650" y="36643"/>
                  <a:pt x="1958580" y="0"/>
                </a:cubicBezTo>
                <a:cubicBezTo>
                  <a:pt x="2148342" y="-30147"/>
                  <a:pt x="2371760" y="15704"/>
                  <a:pt x="2526568" y="0"/>
                </a:cubicBezTo>
                <a:cubicBezTo>
                  <a:pt x="2742054" y="574"/>
                  <a:pt x="3025576" y="-22594"/>
                  <a:pt x="3179427" y="0"/>
                </a:cubicBezTo>
                <a:cubicBezTo>
                  <a:pt x="3278275" y="-16644"/>
                  <a:pt x="3639360" y="34294"/>
                  <a:pt x="4002031" y="0"/>
                </a:cubicBezTo>
                <a:cubicBezTo>
                  <a:pt x="4346880" y="-38114"/>
                  <a:pt x="4263833" y="20552"/>
                  <a:pt x="4485147" y="0"/>
                </a:cubicBezTo>
                <a:cubicBezTo>
                  <a:pt x="4708780" y="623"/>
                  <a:pt x="4936123" y="-24799"/>
                  <a:pt x="5222879" y="0"/>
                </a:cubicBezTo>
                <a:cubicBezTo>
                  <a:pt x="5505113" y="24565"/>
                  <a:pt x="5470712" y="-3500"/>
                  <a:pt x="5705995" y="0"/>
                </a:cubicBezTo>
                <a:cubicBezTo>
                  <a:pt x="5961210" y="30826"/>
                  <a:pt x="6079969" y="12671"/>
                  <a:pt x="6358855" y="0"/>
                </a:cubicBezTo>
                <a:cubicBezTo>
                  <a:pt x="6650289" y="14313"/>
                  <a:pt x="6829277" y="16445"/>
                  <a:pt x="7096587" y="0"/>
                </a:cubicBezTo>
                <a:cubicBezTo>
                  <a:pt x="7396480" y="5493"/>
                  <a:pt x="7346010" y="-16879"/>
                  <a:pt x="7494831" y="0"/>
                </a:cubicBezTo>
                <a:cubicBezTo>
                  <a:pt x="7635624" y="10288"/>
                  <a:pt x="7726676" y="-494"/>
                  <a:pt x="7893076" y="0"/>
                </a:cubicBezTo>
                <a:cubicBezTo>
                  <a:pt x="8010205" y="-9770"/>
                  <a:pt x="8308767" y="-12095"/>
                  <a:pt x="8487178" y="0"/>
                </a:cubicBezTo>
                <a:cubicBezTo>
                  <a:pt x="8487797" y="7120"/>
                  <a:pt x="8486081" y="25636"/>
                  <a:pt x="8487178" y="36576"/>
                </a:cubicBezTo>
                <a:cubicBezTo>
                  <a:pt x="8257981" y="69196"/>
                  <a:pt x="8124761" y="89726"/>
                  <a:pt x="7749446" y="36576"/>
                </a:cubicBezTo>
                <a:cubicBezTo>
                  <a:pt x="7402472" y="17944"/>
                  <a:pt x="7409447" y="63926"/>
                  <a:pt x="7096587" y="36576"/>
                </a:cubicBezTo>
                <a:cubicBezTo>
                  <a:pt x="6782612" y="12734"/>
                  <a:pt x="6676069" y="52467"/>
                  <a:pt x="6528598" y="36576"/>
                </a:cubicBezTo>
                <a:cubicBezTo>
                  <a:pt x="6388362" y="58688"/>
                  <a:pt x="6121343" y="69627"/>
                  <a:pt x="5790867" y="36576"/>
                </a:cubicBezTo>
                <a:cubicBezTo>
                  <a:pt x="5448933" y="-5528"/>
                  <a:pt x="5324846" y="26857"/>
                  <a:pt x="5138007" y="36576"/>
                </a:cubicBezTo>
                <a:cubicBezTo>
                  <a:pt x="4967996" y="78403"/>
                  <a:pt x="4659630" y="79565"/>
                  <a:pt x="4315404" y="36576"/>
                </a:cubicBezTo>
                <a:cubicBezTo>
                  <a:pt x="3954378" y="32787"/>
                  <a:pt x="3822810" y="37705"/>
                  <a:pt x="3492800" y="36576"/>
                </a:cubicBezTo>
                <a:cubicBezTo>
                  <a:pt x="3184644" y="25565"/>
                  <a:pt x="2972525" y="47352"/>
                  <a:pt x="2755069" y="36576"/>
                </a:cubicBezTo>
                <a:cubicBezTo>
                  <a:pt x="2570932" y="36909"/>
                  <a:pt x="2268098" y="51305"/>
                  <a:pt x="2017337" y="36576"/>
                </a:cubicBezTo>
                <a:cubicBezTo>
                  <a:pt x="1727931" y="52910"/>
                  <a:pt x="1538601" y="-8884"/>
                  <a:pt x="1279605" y="36576"/>
                </a:cubicBezTo>
                <a:cubicBezTo>
                  <a:pt x="1018547" y="61973"/>
                  <a:pt x="1030069" y="34636"/>
                  <a:pt x="796489" y="36576"/>
                </a:cubicBezTo>
                <a:cubicBezTo>
                  <a:pt x="542340" y="27908"/>
                  <a:pt x="279346" y="21977"/>
                  <a:pt x="0" y="36576"/>
                </a:cubicBezTo>
                <a:cubicBezTo>
                  <a:pt x="-1926" y="20623"/>
                  <a:pt x="-191" y="917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8487178"/>
                      <a:gd name="connsiteY0" fmla="*/ 0 h 36576"/>
                      <a:gd name="connsiteX1" fmla="*/ 567988 w 8487178"/>
                      <a:gd name="connsiteY1" fmla="*/ 0 h 36576"/>
                      <a:gd name="connsiteX2" fmla="*/ 1220848 w 8487178"/>
                      <a:gd name="connsiteY2" fmla="*/ 0 h 36576"/>
                      <a:gd name="connsiteX3" fmla="*/ 1958580 w 8487178"/>
                      <a:gd name="connsiteY3" fmla="*/ 0 h 36576"/>
                      <a:gd name="connsiteX4" fmla="*/ 2526568 w 8487178"/>
                      <a:gd name="connsiteY4" fmla="*/ 0 h 36576"/>
                      <a:gd name="connsiteX5" fmla="*/ 3179427 w 8487178"/>
                      <a:gd name="connsiteY5" fmla="*/ 0 h 36576"/>
                      <a:gd name="connsiteX6" fmla="*/ 4002031 w 8487178"/>
                      <a:gd name="connsiteY6" fmla="*/ 0 h 36576"/>
                      <a:gd name="connsiteX7" fmla="*/ 4485147 w 8487178"/>
                      <a:gd name="connsiteY7" fmla="*/ 0 h 36576"/>
                      <a:gd name="connsiteX8" fmla="*/ 5222879 w 8487178"/>
                      <a:gd name="connsiteY8" fmla="*/ 0 h 36576"/>
                      <a:gd name="connsiteX9" fmla="*/ 5705995 w 8487178"/>
                      <a:gd name="connsiteY9" fmla="*/ 0 h 36576"/>
                      <a:gd name="connsiteX10" fmla="*/ 6358855 w 8487178"/>
                      <a:gd name="connsiteY10" fmla="*/ 0 h 36576"/>
                      <a:gd name="connsiteX11" fmla="*/ 7096587 w 8487178"/>
                      <a:gd name="connsiteY11" fmla="*/ 0 h 36576"/>
                      <a:gd name="connsiteX12" fmla="*/ 7494831 w 8487178"/>
                      <a:gd name="connsiteY12" fmla="*/ 0 h 36576"/>
                      <a:gd name="connsiteX13" fmla="*/ 7893076 w 8487178"/>
                      <a:gd name="connsiteY13" fmla="*/ 0 h 36576"/>
                      <a:gd name="connsiteX14" fmla="*/ 8487178 w 8487178"/>
                      <a:gd name="connsiteY14" fmla="*/ 0 h 36576"/>
                      <a:gd name="connsiteX15" fmla="*/ 8487178 w 8487178"/>
                      <a:gd name="connsiteY15" fmla="*/ 36576 h 36576"/>
                      <a:gd name="connsiteX16" fmla="*/ 7749446 w 8487178"/>
                      <a:gd name="connsiteY16" fmla="*/ 36576 h 36576"/>
                      <a:gd name="connsiteX17" fmla="*/ 7096587 w 8487178"/>
                      <a:gd name="connsiteY17" fmla="*/ 36576 h 36576"/>
                      <a:gd name="connsiteX18" fmla="*/ 6528598 w 8487178"/>
                      <a:gd name="connsiteY18" fmla="*/ 36576 h 36576"/>
                      <a:gd name="connsiteX19" fmla="*/ 5790867 w 8487178"/>
                      <a:gd name="connsiteY19" fmla="*/ 36576 h 36576"/>
                      <a:gd name="connsiteX20" fmla="*/ 5138007 w 8487178"/>
                      <a:gd name="connsiteY20" fmla="*/ 36576 h 36576"/>
                      <a:gd name="connsiteX21" fmla="*/ 4315404 w 8487178"/>
                      <a:gd name="connsiteY21" fmla="*/ 36576 h 36576"/>
                      <a:gd name="connsiteX22" fmla="*/ 3492800 w 8487178"/>
                      <a:gd name="connsiteY22" fmla="*/ 36576 h 36576"/>
                      <a:gd name="connsiteX23" fmla="*/ 2755069 w 8487178"/>
                      <a:gd name="connsiteY23" fmla="*/ 36576 h 36576"/>
                      <a:gd name="connsiteX24" fmla="*/ 2017337 w 8487178"/>
                      <a:gd name="connsiteY24" fmla="*/ 36576 h 36576"/>
                      <a:gd name="connsiteX25" fmla="*/ 1279605 w 8487178"/>
                      <a:gd name="connsiteY25" fmla="*/ 36576 h 36576"/>
                      <a:gd name="connsiteX26" fmla="*/ 796489 w 8487178"/>
                      <a:gd name="connsiteY26" fmla="*/ 36576 h 36576"/>
                      <a:gd name="connsiteX27" fmla="*/ 0 w 8487178"/>
                      <a:gd name="connsiteY27" fmla="*/ 36576 h 36576"/>
                      <a:gd name="connsiteX28" fmla="*/ 0 w 8487178"/>
                      <a:gd name="connsiteY28"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87178" h="36576" fill="none" extrusionOk="0">
                        <a:moveTo>
                          <a:pt x="0" y="0"/>
                        </a:moveTo>
                        <a:cubicBezTo>
                          <a:pt x="214426" y="-20763"/>
                          <a:pt x="298857" y="-20851"/>
                          <a:pt x="567988" y="0"/>
                        </a:cubicBezTo>
                        <a:cubicBezTo>
                          <a:pt x="837119" y="20851"/>
                          <a:pt x="1009049" y="6451"/>
                          <a:pt x="1220848" y="0"/>
                        </a:cubicBezTo>
                        <a:cubicBezTo>
                          <a:pt x="1432647" y="-6451"/>
                          <a:pt x="1750626" y="20194"/>
                          <a:pt x="1958580" y="0"/>
                        </a:cubicBezTo>
                        <a:cubicBezTo>
                          <a:pt x="2166534" y="-20194"/>
                          <a:pt x="2346480" y="3625"/>
                          <a:pt x="2526568" y="0"/>
                        </a:cubicBezTo>
                        <a:cubicBezTo>
                          <a:pt x="2706656" y="-3625"/>
                          <a:pt x="3011640" y="6087"/>
                          <a:pt x="3179427" y="0"/>
                        </a:cubicBezTo>
                        <a:cubicBezTo>
                          <a:pt x="3347214" y="-6087"/>
                          <a:pt x="3655216" y="19365"/>
                          <a:pt x="4002031" y="0"/>
                        </a:cubicBezTo>
                        <a:cubicBezTo>
                          <a:pt x="4348846" y="-19365"/>
                          <a:pt x="4274029" y="6383"/>
                          <a:pt x="4485147" y="0"/>
                        </a:cubicBezTo>
                        <a:cubicBezTo>
                          <a:pt x="4696265" y="-6383"/>
                          <a:pt x="4929799" y="-26319"/>
                          <a:pt x="5222879" y="0"/>
                        </a:cubicBezTo>
                        <a:cubicBezTo>
                          <a:pt x="5515959" y="26319"/>
                          <a:pt x="5467217" y="-6358"/>
                          <a:pt x="5705995" y="0"/>
                        </a:cubicBezTo>
                        <a:cubicBezTo>
                          <a:pt x="5944773" y="6358"/>
                          <a:pt x="6079101" y="3677"/>
                          <a:pt x="6358855" y="0"/>
                        </a:cubicBezTo>
                        <a:cubicBezTo>
                          <a:pt x="6638609" y="-3677"/>
                          <a:pt x="6805251" y="-12985"/>
                          <a:pt x="7096587" y="0"/>
                        </a:cubicBezTo>
                        <a:cubicBezTo>
                          <a:pt x="7387923" y="12985"/>
                          <a:pt x="7344268" y="-8684"/>
                          <a:pt x="7494831" y="0"/>
                        </a:cubicBezTo>
                        <a:cubicBezTo>
                          <a:pt x="7645394" y="8684"/>
                          <a:pt x="7737609" y="7049"/>
                          <a:pt x="7893076" y="0"/>
                        </a:cubicBezTo>
                        <a:cubicBezTo>
                          <a:pt x="8048543" y="-7049"/>
                          <a:pt x="8317689" y="6091"/>
                          <a:pt x="8487178" y="0"/>
                        </a:cubicBezTo>
                        <a:cubicBezTo>
                          <a:pt x="8487639" y="9258"/>
                          <a:pt x="8488625" y="24151"/>
                          <a:pt x="8487178" y="36576"/>
                        </a:cubicBezTo>
                        <a:cubicBezTo>
                          <a:pt x="8267217" y="52681"/>
                          <a:pt x="8095871" y="68258"/>
                          <a:pt x="7749446" y="36576"/>
                        </a:cubicBezTo>
                        <a:cubicBezTo>
                          <a:pt x="7403021" y="4894"/>
                          <a:pt x="7407700" y="64962"/>
                          <a:pt x="7096587" y="36576"/>
                        </a:cubicBezTo>
                        <a:cubicBezTo>
                          <a:pt x="6785474" y="8190"/>
                          <a:pt x="6687713" y="51846"/>
                          <a:pt x="6528598" y="36576"/>
                        </a:cubicBezTo>
                        <a:cubicBezTo>
                          <a:pt x="6369483" y="21306"/>
                          <a:pt x="6135709" y="62051"/>
                          <a:pt x="5790867" y="36576"/>
                        </a:cubicBezTo>
                        <a:cubicBezTo>
                          <a:pt x="5446025" y="11101"/>
                          <a:pt x="5346753" y="28097"/>
                          <a:pt x="5138007" y="36576"/>
                        </a:cubicBezTo>
                        <a:cubicBezTo>
                          <a:pt x="4929261" y="45055"/>
                          <a:pt x="4665040" y="63229"/>
                          <a:pt x="4315404" y="36576"/>
                        </a:cubicBezTo>
                        <a:cubicBezTo>
                          <a:pt x="3965768" y="9923"/>
                          <a:pt x="3839316" y="59606"/>
                          <a:pt x="3492800" y="36576"/>
                        </a:cubicBezTo>
                        <a:cubicBezTo>
                          <a:pt x="3146284" y="13546"/>
                          <a:pt x="2973016" y="57543"/>
                          <a:pt x="2755069" y="36576"/>
                        </a:cubicBezTo>
                        <a:cubicBezTo>
                          <a:pt x="2537122" y="15609"/>
                          <a:pt x="2298951" y="44535"/>
                          <a:pt x="2017337" y="36576"/>
                        </a:cubicBezTo>
                        <a:cubicBezTo>
                          <a:pt x="1735723" y="28617"/>
                          <a:pt x="1544142" y="8566"/>
                          <a:pt x="1279605" y="36576"/>
                        </a:cubicBezTo>
                        <a:cubicBezTo>
                          <a:pt x="1015068" y="64586"/>
                          <a:pt x="1028784" y="36866"/>
                          <a:pt x="796489" y="36576"/>
                        </a:cubicBezTo>
                        <a:cubicBezTo>
                          <a:pt x="564194" y="36286"/>
                          <a:pt x="249355" y="51468"/>
                          <a:pt x="0" y="36576"/>
                        </a:cubicBezTo>
                        <a:cubicBezTo>
                          <a:pt x="-472" y="19807"/>
                          <a:pt x="-535" y="8247"/>
                          <a:pt x="0" y="0"/>
                        </a:cubicBezTo>
                        <a:close/>
                      </a:path>
                      <a:path w="8487178" h="36576" stroke="0" extrusionOk="0">
                        <a:moveTo>
                          <a:pt x="0" y="0"/>
                        </a:moveTo>
                        <a:cubicBezTo>
                          <a:pt x="212480" y="27231"/>
                          <a:pt x="365898" y="27850"/>
                          <a:pt x="567988" y="0"/>
                        </a:cubicBezTo>
                        <a:cubicBezTo>
                          <a:pt x="770078" y="-27850"/>
                          <a:pt x="789324" y="11547"/>
                          <a:pt x="966233" y="0"/>
                        </a:cubicBezTo>
                        <a:cubicBezTo>
                          <a:pt x="1143142" y="-11547"/>
                          <a:pt x="1551591" y="36710"/>
                          <a:pt x="1788836" y="0"/>
                        </a:cubicBezTo>
                        <a:cubicBezTo>
                          <a:pt x="2026081" y="-36710"/>
                          <a:pt x="2157736" y="-16761"/>
                          <a:pt x="2356824" y="0"/>
                        </a:cubicBezTo>
                        <a:cubicBezTo>
                          <a:pt x="2555912" y="16761"/>
                          <a:pt x="2656322" y="13384"/>
                          <a:pt x="2924812" y="0"/>
                        </a:cubicBezTo>
                        <a:cubicBezTo>
                          <a:pt x="3193302" y="-13384"/>
                          <a:pt x="3346207" y="30946"/>
                          <a:pt x="3747416" y="0"/>
                        </a:cubicBezTo>
                        <a:cubicBezTo>
                          <a:pt x="4148625" y="-30946"/>
                          <a:pt x="4010288" y="18768"/>
                          <a:pt x="4230532" y="0"/>
                        </a:cubicBezTo>
                        <a:cubicBezTo>
                          <a:pt x="4450776" y="-18768"/>
                          <a:pt x="4727281" y="-26815"/>
                          <a:pt x="5053135" y="0"/>
                        </a:cubicBezTo>
                        <a:cubicBezTo>
                          <a:pt x="5378989" y="26815"/>
                          <a:pt x="5660856" y="15000"/>
                          <a:pt x="5875739" y="0"/>
                        </a:cubicBezTo>
                        <a:cubicBezTo>
                          <a:pt x="6090622" y="-15000"/>
                          <a:pt x="6270826" y="-105"/>
                          <a:pt x="6528598" y="0"/>
                        </a:cubicBezTo>
                        <a:cubicBezTo>
                          <a:pt x="6786370" y="105"/>
                          <a:pt x="7045348" y="3155"/>
                          <a:pt x="7351202" y="0"/>
                        </a:cubicBezTo>
                        <a:cubicBezTo>
                          <a:pt x="7657056" y="-3155"/>
                          <a:pt x="7723386" y="-18737"/>
                          <a:pt x="7919190" y="0"/>
                        </a:cubicBezTo>
                        <a:cubicBezTo>
                          <a:pt x="8114994" y="18737"/>
                          <a:pt x="8229807" y="-21771"/>
                          <a:pt x="8487178" y="0"/>
                        </a:cubicBezTo>
                        <a:cubicBezTo>
                          <a:pt x="8485892" y="7335"/>
                          <a:pt x="8486747" y="23090"/>
                          <a:pt x="8487178" y="36576"/>
                        </a:cubicBezTo>
                        <a:cubicBezTo>
                          <a:pt x="8315125" y="55322"/>
                          <a:pt x="8069823" y="57112"/>
                          <a:pt x="7834318" y="36576"/>
                        </a:cubicBezTo>
                        <a:cubicBezTo>
                          <a:pt x="7598813" y="16040"/>
                          <a:pt x="7376572" y="42462"/>
                          <a:pt x="7181458" y="36576"/>
                        </a:cubicBezTo>
                        <a:cubicBezTo>
                          <a:pt x="6986344" y="30690"/>
                          <a:pt x="6646403" y="65560"/>
                          <a:pt x="6358855" y="36576"/>
                        </a:cubicBezTo>
                        <a:cubicBezTo>
                          <a:pt x="6071307" y="7592"/>
                          <a:pt x="5995012" y="66141"/>
                          <a:pt x="5705995" y="36576"/>
                        </a:cubicBezTo>
                        <a:cubicBezTo>
                          <a:pt x="5416978" y="7011"/>
                          <a:pt x="5422414" y="50035"/>
                          <a:pt x="5307751" y="36576"/>
                        </a:cubicBezTo>
                        <a:cubicBezTo>
                          <a:pt x="5193088" y="23117"/>
                          <a:pt x="5015516" y="47834"/>
                          <a:pt x="4824634" y="36576"/>
                        </a:cubicBezTo>
                        <a:cubicBezTo>
                          <a:pt x="4633752" y="25318"/>
                          <a:pt x="4278190" y="32417"/>
                          <a:pt x="4002031" y="36576"/>
                        </a:cubicBezTo>
                        <a:cubicBezTo>
                          <a:pt x="3725872" y="40735"/>
                          <a:pt x="3519247" y="57052"/>
                          <a:pt x="3349171" y="36576"/>
                        </a:cubicBezTo>
                        <a:cubicBezTo>
                          <a:pt x="3179095" y="16100"/>
                          <a:pt x="2983288" y="33517"/>
                          <a:pt x="2866055" y="36576"/>
                        </a:cubicBezTo>
                        <a:cubicBezTo>
                          <a:pt x="2748822" y="39635"/>
                          <a:pt x="2505587" y="30085"/>
                          <a:pt x="2213195" y="36576"/>
                        </a:cubicBezTo>
                        <a:cubicBezTo>
                          <a:pt x="1920803" y="43067"/>
                          <a:pt x="1928314" y="17472"/>
                          <a:pt x="1814950" y="36576"/>
                        </a:cubicBezTo>
                        <a:cubicBezTo>
                          <a:pt x="1701586" y="55680"/>
                          <a:pt x="1600925" y="27237"/>
                          <a:pt x="1416706" y="36576"/>
                        </a:cubicBezTo>
                        <a:cubicBezTo>
                          <a:pt x="1232487" y="45915"/>
                          <a:pt x="1024757" y="13493"/>
                          <a:pt x="763846" y="36576"/>
                        </a:cubicBezTo>
                        <a:cubicBezTo>
                          <a:pt x="502935" y="59659"/>
                          <a:pt x="246410" y="65719"/>
                          <a:pt x="0" y="36576"/>
                        </a:cubicBezTo>
                        <a:cubicBezTo>
                          <a:pt x="-1649" y="19104"/>
                          <a:pt x="652" y="102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uke 2:34-35…"/>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34-35</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使以色列中许多人跌倒和复起（依</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14</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被利剑刺痛：玛丽亚和耶稣一起受苦</a:t>
            </a:r>
            <a:endParaRPr lang="en-US" sz="4000" kern="1200" dirty="0">
              <a:solidFill>
                <a:schemeClr val="tx1"/>
              </a:solidFill>
              <a:latin typeface="+mn-lt"/>
              <a:ea typeface="+mn-ea"/>
              <a:cs typeface="+mn-cs"/>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386"/>
            <a:ext cx="24383998" cy="8748258"/>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17438" y="-7863682"/>
            <a:ext cx="8749114" cy="2438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73392" y="-7407736"/>
            <a:ext cx="8748256" cy="23472958"/>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45380"/>
            <a:ext cx="17084970" cy="8748252"/>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11890862" y="-2064106"/>
            <a:ext cx="9980294" cy="8878262"/>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 name="Shepherds coming"/>
          <p:cNvSpPr txBox="1">
            <a:spLocks noGrp="1"/>
          </p:cNvSpPr>
          <p:nvPr>
            <p:ph type="title"/>
          </p:nvPr>
        </p:nvSpPr>
        <p:spPr>
          <a:xfrm>
            <a:off x="2629648" y="1470212"/>
            <a:ext cx="20107526" cy="5856940"/>
          </a:xfrm>
          <a:prstGeom prst="rect">
            <a:avLst/>
          </a:prstGeom>
        </p:spPr>
        <p:txBody>
          <a:bodyPr vert="horz" lIns="91440" tIns="45720" rIns="91440" bIns="45720" rtlCol="0" anchor="b">
            <a:normAutofit/>
          </a:bodyPr>
          <a:lstStyle/>
          <a:p>
            <a:pPr algn="l" defTabSz="914400">
              <a:lnSpc>
                <a:spcPct val="90000"/>
              </a:lnSpc>
              <a:spcBef>
                <a:spcPct val="0"/>
              </a:spcBef>
            </a:pPr>
            <a:r>
              <a:rPr lang="zh-CN" altLang="en-US" sz="9600" kern="1200" dirty="0">
                <a:solidFill>
                  <a:srgbClr val="FFFFFF"/>
                </a:solidFill>
                <a:latin typeface="+mj-lt"/>
                <a:ea typeface="+mj-ea"/>
                <a:cs typeface="+mj-cs"/>
              </a:rPr>
              <a:t>牧童前来</a:t>
            </a:r>
            <a:endParaRPr lang="en-US" sz="9600" kern="1200" dirty="0">
              <a:solidFill>
                <a:srgbClr val="FFFFFF"/>
              </a:solidFill>
              <a:latin typeface="+mj-lt"/>
              <a:ea typeface="+mj-ea"/>
              <a:cs typeface="+mj-cs"/>
            </a:endParaRPr>
          </a:p>
        </p:txBody>
      </p:sp>
      <p:sp>
        <p:nvSpPr>
          <p:cNvPr id="287" name="Jesus born amon shepherds is the great Shepherd of humanity (1 Peter 2:25; Heb 13:20)."/>
          <p:cNvSpPr txBox="1">
            <a:spLocks noGrp="1"/>
          </p:cNvSpPr>
          <p:nvPr>
            <p:ph type="body" idx="1"/>
          </p:nvPr>
        </p:nvSpPr>
        <p:spPr>
          <a:xfrm>
            <a:off x="2701364" y="9741648"/>
            <a:ext cx="20011902" cy="2916516"/>
          </a:xfrm>
          <a:prstGeom prst="rect">
            <a:avLst/>
          </a:prstGeom>
        </p:spPr>
        <p:txBody>
          <a:bodyPr vert="horz" lIns="91440" tIns="45720" rIns="91440" bIns="45720" rtlCol="0" anchor="ctr">
            <a:normAutofit/>
          </a:bodyPr>
          <a:lstStyle/>
          <a:p>
            <a:pPr marL="0" indent="0" defTabSz="914400" rtl="0">
              <a:lnSpc>
                <a:spcPct val="90000"/>
              </a:lnSpc>
              <a:spcBef>
                <a:spcPts val="1000"/>
              </a:spcBef>
              <a:buNone/>
            </a:pPr>
            <a:r>
              <a:rPr lang="zh-CN" altLang="en-US" sz="4000" kern="1200" dirty="0">
                <a:solidFill>
                  <a:schemeClr val="tx1"/>
                </a:solidFill>
                <a:latin typeface="+mn-lt"/>
                <a:ea typeface="+mn-ea"/>
                <a:cs typeface="+mn-cs"/>
              </a:rPr>
              <a:t>伯前</a:t>
            </a:r>
            <a:r>
              <a:rPr lang="en-US" sz="4000" kern="1200" dirty="0">
                <a:solidFill>
                  <a:schemeClr val="tx1"/>
                </a:solidFill>
                <a:latin typeface="+mn-lt"/>
                <a:ea typeface="+mn-ea"/>
                <a:cs typeface="+mn-cs"/>
              </a:rPr>
              <a:t>2:25; </a:t>
            </a:r>
            <a:r>
              <a:rPr lang="zh-CN" altLang="en-US" sz="4000" kern="1200" dirty="0">
                <a:solidFill>
                  <a:schemeClr val="tx1"/>
                </a:solidFill>
                <a:latin typeface="+mn-lt"/>
                <a:ea typeface="+mn-ea"/>
                <a:cs typeface="+mn-cs"/>
              </a:rPr>
              <a:t>希</a:t>
            </a:r>
            <a:r>
              <a:rPr lang="en-US" sz="4000" kern="1200" dirty="0">
                <a:solidFill>
                  <a:schemeClr val="tx1"/>
                </a:solidFill>
                <a:latin typeface="+mn-lt"/>
                <a:ea typeface="+mn-ea"/>
                <a:cs typeface="+mn-cs"/>
              </a:rPr>
              <a:t> 13:20).</a:t>
            </a:r>
            <a:r>
              <a:rPr lang="zh-CN" altLang="en-US" sz="4000" kern="1200" dirty="0">
                <a:solidFill>
                  <a:schemeClr val="tx1"/>
                </a:solidFill>
                <a:latin typeface="+mn-lt"/>
                <a:ea typeface="+mn-ea"/>
                <a:cs typeface="+mn-cs"/>
              </a:rPr>
              <a:t>耶稣生于牧人中，是人类伟大的牧人</a:t>
            </a:r>
            <a:endParaRPr lang="en-US" sz="4000" kern="1200" dirty="0">
              <a:solidFill>
                <a:schemeClr val="tx1"/>
              </a:solidFill>
              <a:latin typeface="+mn-lt"/>
              <a:ea typeface="+mn-ea"/>
              <a:cs typeface="+mn-cs"/>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68" y="2820164"/>
            <a:ext cx="13716000" cy="807567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70" y="2840438"/>
            <a:ext cx="13715998" cy="807567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846" y="7176170"/>
            <a:ext cx="5003958" cy="807568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Shape 1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74" y="1939436"/>
            <a:ext cx="7800714"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Rectangle 1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90" y="2820158"/>
            <a:ext cx="13716006" cy="807567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agi from the “land of sunrise”"/>
          <p:cNvSpPr txBox="1">
            <a:spLocks noGrp="1"/>
          </p:cNvSpPr>
          <p:nvPr>
            <p:ph type="title"/>
          </p:nvPr>
        </p:nvSpPr>
        <p:spPr>
          <a:xfrm>
            <a:off x="1172956" y="3367512"/>
            <a:ext cx="6230530" cy="4792718"/>
          </a:xfrm>
          <a:prstGeom prst="rect">
            <a:avLst/>
          </a:prstGeom>
        </p:spPr>
        <p:txBody>
          <a:bodyPr vert="horz" lIns="91440" tIns="45720" rIns="91440" bIns="45720" rtlCol="0" anchor="b">
            <a:normAutofit/>
          </a:bodyPr>
          <a:lstStyle>
            <a:lvl1pPr defTabSz="681870">
              <a:defRPr sz="9200"/>
            </a:lvl1pPr>
          </a:lstStyle>
          <a:p>
            <a:pPr algn="r" defTabSz="914400">
              <a:lnSpc>
                <a:spcPct val="90000"/>
              </a:lnSpc>
              <a:spcBef>
                <a:spcPct val="0"/>
              </a:spcBef>
            </a:pPr>
            <a:r>
              <a:rPr lang="zh-CN" altLang="en-US" sz="8000" kern="1200" dirty="0">
                <a:solidFill>
                  <a:srgbClr val="FFFFFF"/>
                </a:solidFill>
                <a:latin typeface="+mj-lt"/>
                <a:ea typeface="+mj-ea"/>
                <a:cs typeface="+mj-cs"/>
              </a:rPr>
              <a:t>术士（贤士）从日出之地（东方）而来</a:t>
            </a:r>
            <a:endParaRPr lang="en-US" sz="8000" kern="1200" dirty="0">
              <a:solidFill>
                <a:srgbClr val="FFFFFF"/>
              </a:solidFill>
              <a:latin typeface="+mj-lt"/>
              <a:ea typeface="+mj-ea"/>
              <a:cs typeface="+mj-cs"/>
            </a:endParaRPr>
          </a:p>
        </p:txBody>
      </p:sp>
      <p:graphicFrame>
        <p:nvGraphicFramePr>
          <p:cNvPr id="296" name="Bethlehem - David - the book of Ruth;…">
            <a:extLst>
              <a:ext uri="{FF2B5EF4-FFF2-40B4-BE49-F238E27FC236}">
                <a16:creationId xmlns:a16="http://schemas.microsoft.com/office/drawing/2014/main" id="{0EC0217A-D744-4C7B-B353-B3BF1FEBE812}"/>
              </a:ext>
            </a:extLst>
          </p:cNvPr>
          <p:cNvGraphicFramePr/>
          <p:nvPr>
            <p:extLst>
              <p:ext uri="{D42A27DB-BD31-4B8C-83A1-F6EECF244321}">
                <p14:modId xmlns:p14="http://schemas.microsoft.com/office/powerpoint/2010/main" val="2729122526"/>
              </p:ext>
            </p:extLst>
          </p:nvPr>
        </p:nvGraphicFramePr>
        <p:xfrm>
          <a:off x="9810104" y="1500880"/>
          <a:ext cx="13333666" cy="1090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agi"/>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贤士（术士）</a:t>
            </a:r>
            <a:endParaRPr lang="en-US" sz="8000" kern="1200" dirty="0">
              <a:solidFill>
                <a:srgbClr val="FFFFFF"/>
              </a:solidFill>
              <a:latin typeface="+mj-lt"/>
              <a:ea typeface="+mj-ea"/>
              <a:cs typeface="+mj-cs"/>
            </a:endParaRPr>
          </a:p>
        </p:txBody>
      </p:sp>
      <p:sp>
        <p:nvSpPr>
          <p:cNvPr id="299" name="Who were those people?…"/>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这些人是谁？</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波斯司祭阶层</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a:t>
            </a:r>
            <a:r>
              <a:rPr lang="zh-CN" altLang="en-US" sz="4000" kern="1200" dirty="0">
                <a:solidFill>
                  <a:schemeClr val="tx1"/>
                </a:solidFill>
                <a:latin typeface="+mn-lt"/>
                <a:ea typeface="+mn-ea"/>
                <a:cs typeface="+mn-cs"/>
              </a:rPr>
              <a:t>宗</a:t>
            </a:r>
            <a:r>
              <a:rPr lang="en-US" sz="4000" kern="1200" dirty="0">
                <a:solidFill>
                  <a:schemeClr val="tx1"/>
                </a:solidFill>
                <a:latin typeface="+mn-lt"/>
                <a:ea typeface="+mn-ea"/>
                <a:cs typeface="+mn-cs"/>
              </a:rPr>
              <a:t> 13:10);</a:t>
            </a:r>
            <a:r>
              <a:rPr lang="zh-CN" altLang="en-US" sz="4000" kern="1200" dirty="0">
                <a:solidFill>
                  <a:schemeClr val="tx1"/>
                </a:solidFill>
                <a:latin typeface="+mn-lt"/>
                <a:ea typeface="+mn-ea"/>
                <a:cs typeface="+mn-cs"/>
              </a:rPr>
              <a:t>施行魔术的人</a:t>
            </a:r>
            <a:endParaRPr lang="en-US" sz="4000" kern="1200" dirty="0">
              <a:solidFill>
                <a:schemeClr val="tx1"/>
              </a:solidFill>
              <a:latin typeface="+mn-lt"/>
              <a:ea typeface="+mn-ea"/>
              <a:cs typeface="+mn-cs"/>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he star"/>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那颗星</a:t>
            </a:r>
            <a:endParaRPr lang="en-US" sz="8000" kern="1200" dirty="0">
              <a:solidFill>
                <a:srgbClr val="FFFFFF"/>
              </a:solidFill>
              <a:latin typeface="+mj-lt"/>
              <a:ea typeface="+mj-ea"/>
              <a:cs typeface="+mj-cs"/>
            </a:endParaRPr>
          </a:p>
        </p:txBody>
      </p:sp>
      <p:sp>
        <p:nvSpPr>
          <p:cNvPr id="304" name="In the year 7/6 - a rare conjecture of Jupiter, and Saturn; Even in the Chinese chronological tables this fact is recorded. In 4 BC “a bright star appeared and was visible for quite a long time”.…"/>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在</a:t>
            </a:r>
            <a:r>
              <a:rPr lang="en-US" altLang="zh-CN" sz="4000" kern="1200" dirty="0">
                <a:solidFill>
                  <a:schemeClr val="tx1"/>
                </a:solidFill>
                <a:latin typeface="+mn-lt"/>
                <a:ea typeface="+mn-ea"/>
                <a:cs typeface="+mn-cs"/>
              </a:rPr>
              <a:t>7/6</a:t>
            </a:r>
            <a:r>
              <a:rPr lang="zh-CN" altLang="en-US" sz="4000" kern="1200" dirty="0">
                <a:solidFill>
                  <a:schemeClr val="tx1"/>
                </a:solidFill>
                <a:latin typeface="+mn-lt"/>
                <a:ea typeface="+mn-ea"/>
                <a:cs typeface="+mn-cs"/>
              </a:rPr>
              <a:t>年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一次罕见的关于木星和土星的猜测</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即使在中国的编年表中，也记录了这个事实。在主前</a:t>
            </a:r>
            <a:r>
              <a:rPr lang="en-US" altLang="zh-CN" sz="4000" kern="1200" dirty="0">
                <a:solidFill>
                  <a:schemeClr val="tx1"/>
                </a:solidFill>
                <a:latin typeface="+mn-lt"/>
                <a:ea typeface="+mn-ea"/>
                <a:cs typeface="+mn-cs"/>
              </a:rPr>
              <a:t>4</a:t>
            </a:r>
            <a:r>
              <a:rPr lang="zh-CN" altLang="en-US" sz="4000" kern="1200" dirty="0">
                <a:solidFill>
                  <a:schemeClr val="tx1"/>
                </a:solidFill>
                <a:latin typeface="+mn-lt"/>
                <a:ea typeface="+mn-ea"/>
                <a:cs typeface="+mn-cs"/>
              </a:rPr>
              <a:t>年“一颗明亮的星出现并在很长时间内都是可见的”</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此外，也有人猜测从犹大会有世界统治者兴起</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但，到底是什么样的星在天空运行呢？</a:t>
            </a:r>
            <a:endParaRPr lang="en-US" sz="4000" kern="1200" dirty="0">
              <a:solidFill>
                <a:schemeClr val="tx1"/>
              </a:solidFill>
              <a:latin typeface="+mn-lt"/>
              <a:ea typeface="+mn-ea"/>
              <a:cs typeface="+mn-cs"/>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Jupiter - the star of the highest Babylonian deity;…"/>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木星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巴比伦最高神之星</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土星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犹太人的宇宙代表</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宇宙也是如此讲论基督吗？</a:t>
            </a:r>
            <a:endParaRPr lang="en-US" sz="4000" kern="1200" dirty="0">
              <a:solidFill>
                <a:schemeClr val="tx1"/>
              </a:solidFill>
              <a:latin typeface="+mn-lt"/>
              <a:ea typeface="+mn-ea"/>
              <a:cs typeface="+mn-cs"/>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Paul said that the law led to Christ (Gal 3:24);…"/>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保禄说法律领我们归于基督（迦</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24</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教父说占星术导向基督</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但是随着基督的出现，法律（罗</a:t>
            </a:r>
            <a:r>
              <a:rPr lang="en-US" altLang="zh-CN" sz="4000" kern="1200" dirty="0">
                <a:solidFill>
                  <a:schemeClr val="tx1"/>
                </a:solidFill>
                <a:latin typeface="+mn-lt"/>
                <a:ea typeface="+mn-ea"/>
                <a:cs typeface="+mn-cs"/>
              </a:rPr>
              <a:t>10</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4</a:t>
            </a:r>
            <a:r>
              <a:rPr lang="zh-CN" altLang="en-US" sz="4000" kern="1200" dirty="0">
                <a:solidFill>
                  <a:schemeClr val="tx1"/>
                </a:solidFill>
                <a:latin typeface="+mn-lt"/>
                <a:ea typeface="+mn-ea"/>
                <a:cs typeface="+mn-cs"/>
              </a:rPr>
              <a:t>）和占星术都告结束</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复活的基督已经战胜了天使的一切能力和力量，且做了全宇宙的王（弗</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21-22</a:t>
            </a:r>
            <a:r>
              <a:rPr lang="zh-CN" altLang="en-US" sz="4000" kern="1200" dirty="0">
                <a:solidFill>
                  <a:schemeClr val="tx1"/>
                </a:solidFill>
                <a:latin typeface="+mn-lt"/>
                <a:ea typeface="+mn-ea"/>
                <a:cs typeface="+mn-cs"/>
              </a:rPr>
              <a:t>；哥</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15</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he Magi and Scripture"/>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术士（贤士）和圣经</a:t>
            </a:r>
            <a:endParaRPr lang="en-US" sz="8000" kern="1200" dirty="0">
              <a:solidFill>
                <a:srgbClr val="FFFFFF"/>
              </a:solidFill>
              <a:latin typeface="+mj-lt"/>
              <a:ea typeface="+mj-ea"/>
              <a:cs typeface="+mj-cs"/>
            </a:endParaRPr>
          </a:p>
        </p:txBody>
      </p:sp>
      <p:sp>
        <p:nvSpPr>
          <p:cNvPr id="315" name="Ps 72:10 and Is 60 - that is how the Church read this story.…"/>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咏</a:t>
            </a:r>
            <a:r>
              <a:rPr lang="en-US" altLang="zh-CN" sz="4000" kern="1200" dirty="0">
                <a:solidFill>
                  <a:schemeClr val="tx1"/>
                </a:solidFill>
                <a:latin typeface="+mn-lt"/>
                <a:ea typeface="+mn-ea"/>
                <a:cs typeface="+mn-cs"/>
              </a:rPr>
              <a:t>72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10</a:t>
            </a:r>
            <a:r>
              <a:rPr lang="zh-CN" altLang="en-US" sz="4000" kern="1200" dirty="0">
                <a:solidFill>
                  <a:schemeClr val="tx1"/>
                </a:solidFill>
                <a:latin typeface="+mn-lt"/>
                <a:ea typeface="+mn-ea"/>
                <a:cs typeface="+mn-cs"/>
              </a:rPr>
              <a:t>和依</a:t>
            </a:r>
            <a:r>
              <a:rPr lang="en-US" altLang="zh-CN" sz="4000" kern="1200" dirty="0">
                <a:solidFill>
                  <a:schemeClr val="tx1"/>
                </a:solidFill>
                <a:latin typeface="+mn-lt"/>
                <a:ea typeface="+mn-ea"/>
                <a:cs typeface="+mn-cs"/>
              </a:rPr>
              <a:t>60 – </a:t>
            </a:r>
            <a:r>
              <a:rPr lang="zh-CN" altLang="en-US" sz="4000" kern="1200" dirty="0">
                <a:solidFill>
                  <a:schemeClr val="tx1"/>
                </a:solidFill>
                <a:latin typeface="+mn-lt"/>
                <a:ea typeface="+mn-ea"/>
                <a:cs typeface="+mn-cs"/>
              </a:rPr>
              <a:t>教会就是这样看待这个故事的</a:t>
            </a:r>
            <a:r>
              <a:rPr lang="en-US" altLang="zh-CN" sz="4000" kern="1200" dirty="0">
                <a:solidFill>
                  <a:schemeClr val="tx1"/>
                </a:solidFill>
                <a:latin typeface="+mn-lt"/>
                <a:ea typeface="+mn-ea"/>
                <a:cs typeface="+mn-cs"/>
              </a:rPr>
              <a:t> </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“术士代表人类走向基督的旅程（本笃十六）</a:t>
            </a:r>
            <a:endParaRPr lang="en-US" sz="4000" kern="1200" dirty="0">
              <a:solidFill>
                <a:schemeClr val="tx1"/>
              </a:solidFill>
              <a:latin typeface="+mn-lt"/>
              <a:ea typeface="+mn-ea"/>
              <a:cs typeface="+mn-cs"/>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he king of the Jews"/>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犹太的王</a:t>
            </a:r>
            <a:endParaRPr lang="en-US" sz="8000" kern="1200" dirty="0">
              <a:solidFill>
                <a:srgbClr val="FFFFFF"/>
              </a:solidFill>
              <a:latin typeface="+mj-lt"/>
              <a:ea typeface="+mj-ea"/>
              <a:cs typeface="+mj-cs"/>
            </a:endParaRPr>
          </a:p>
        </p:txBody>
      </p:sp>
      <p:sp>
        <p:nvSpPr>
          <p:cNvPr id="320" name="Matt 2:2 - a Jew would asked “the king of Israel”;…"/>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玛</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 – </a:t>
            </a:r>
            <a:r>
              <a:rPr lang="zh-CN" altLang="en-US" sz="4000" kern="1200" dirty="0">
                <a:solidFill>
                  <a:schemeClr val="tx1"/>
                </a:solidFill>
                <a:latin typeface="+mn-lt"/>
                <a:ea typeface="+mn-ea"/>
                <a:cs typeface="+mn-cs"/>
              </a:rPr>
              <a:t>犹太人会问“以色列的君王”</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谷</a:t>
            </a:r>
            <a:r>
              <a:rPr lang="en-US" altLang="zh-CN" sz="4000" kern="1200" dirty="0">
                <a:solidFill>
                  <a:schemeClr val="tx1"/>
                </a:solidFill>
                <a:latin typeface="+mn-lt"/>
                <a:ea typeface="+mn-ea"/>
                <a:cs typeface="+mn-cs"/>
              </a:rPr>
              <a:t>15;9;</a:t>
            </a:r>
            <a:r>
              <a:rPr lang="zh-CN" altLang="en-US" sz="4000" kern="1200" dirty="0">
                <a:solidFill>
                  <a:schemeClr val="tx1"/>
                </a:solidFill>
                <a:latin typeface="+mn-lt"/>
                <a:ea typeface="+mn-ea"/>
                <a:cs typeface="+mn-cs"/>
              </a:rPr>
              <a:t>若</a:t>
            </a:r>
            <a:r>
              <a:rPr lang="en-US" altLang="zh-CN" sz="4000" kern="1200" dirty="0">
                <a:solidFill>
                  <a:schemeClr val="tx1"/>
                </a:solidFill>
                <a:latin typeface="+mn-lt"/>
                <a:ea typeface="+mn-ea"/>
                <a:cs typeface="+mn-cs"/>
              </a:rPr>
              <a:t>19</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19-22 – </a:t>
            </a:r>
            <a:r>
              <a:rPr lang="zh-CN" altLang="en-US" sz="4000" kern="1200" dirty="0">
                <a:solidFill>
                  <a:schemeClr val="tx1"/>
                </a:solidFill>
                <a:latin typeface="+mn-lt"/>
                <a:ea typeface="+mn-ea"/>
                <a:cs typeface="+mn-cs"/>
              </a:rPr>
              <a:t>再次由一个外邦人设了这个头衔</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我们在这里由十字架的影子吗？</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十字架的奥秘与基督的王权密不可分</a:t>
            </a:r>
            <a:endParaRPr lang="en-US" sz="4000" kern="1200" dirty="0">
              <a:solidFill>
                <a:schemeClr val="tx1"/>
              </a:solidFill>
              <a:latin typeface="+mn-lt"/>
              <a:ea typeface="+mn-ea"/>
              <a:cs typeface="+mn-cs"/>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Jerusalem’s reaction"/>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耶路撒冷的反应</a:t>
            </a:r>
            <a:endParaRPr lang="en-US" sz="8000" kern="1200" dirty="0">
              <a:solidFill>
                <a:srgbClr val="FFFFFF"/>
              </a:solidFill>
              <a:latin typeface="+mj-lt"/>
              <a:ea typeface="+mj-ea"/>
              <a:cs typeface="+mj-cs"/>
            </a:endParaRPr>
          </a:p>
        </p:txBody>
      </p:sp>
      <p:sp>
        <p:nvSpPr>
          <p:cNvPr id="323" name="Matt 2:3 - troubled. Why?…"/>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玛</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3 – </a:t>
            </a:r>
            <a:r>
              <a:rPr lang="zh-CN" altLang="en-US" sz="4000" kern="1200" dirty="0">
                <a:solidFill>
                  <a:schemeClr val="tx1"/>
                </a:solidFill>
                <a:latin typeface="+mn-lt"/>
                <a:ea typeface="+mn-ea"/>
                <a:cs typeface="+mn-cs"/>
              </a:rPr>
              <a:t>惊慌。 为什么？</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圣经学者知道答案（米</a:t>
            </a:r>
            <a:r>
              <a:rPr lang="en-US" altLang="zh-CN" sz="4000" kern="1200" dirty="0">
                <a:solidFill>
                  <a:schemeClr val="tx1"/>
                </a:solidFill>
                <a:latin typeface="+mn-lt"/>
                <a:ea typeface="+mn-ea"/>
                <a:cs typeface="+mn-cs"/>
              </a:rPr>
              <a:t>5</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a:t>
            </a:r>
            <a:r>
              <a:rPr lang="zh-CN" altLang="en-US" sz="4000" kern="1200" dirty="0">
                <a:solidFill>
                  <a:schemeClr val="tx1"/>
                </a:solidFill>
                <a:latin typeface="+mn-lt"/>
                <a:ea typeface="+mn-ea"/>
                <a:cs typeface="+mn-cs"/>
              </a:rPr>
              <a:t>；撒下</a:t>
            </a:r>
            <a:r>
              <a:rPr lang="en-US" altLang="zh-CN" sz="4000" kern="1200" dirty="0">
                <a:solidFill>
                  <a:schemeClr val="tx1"/>
                </a:solidFill>
                <a:latin typeface="+mn-lt"/>
                <a:ea typeface="+mn-ea"/>
                <a:cs typeface="+mn-cs"/>
              </a:rPr>
              <a:t>5</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但为什么他们自己不去那儿？</a:t>
            </a:r>
            <a:endParaRPr lang="en-US" sz="4000" kern="1200" dirty="0">
              <a:solidFill>
                <a:schemeClr val="tx1"/>
              </a:solidFill>
              <a:latin typeface="+mn-lt"/>
              <a:ea typeface="+mn-ea"/>
              <a:cs typeface="+mn-cs"/>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Jesus’ genealogy"/>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rPr>
              <a:t>耶稣的族谱</a:t>
            </a:r>
            <a:endParaRPr lang="en-US" sz="8000" kern="1200" dirty="0">
              <a:solidFill>
                <a:srgbClr val="FFFFFF"/>
              </a:solidFill>
              <a:latin typeface="+mj-lt"/>
              <a:ea typeface="+mj-ea"/>
              <a:cs typeface="+mj-cs"/>
            </a:endParaRPr>
          </a:p>
        </p:txBody>
      </p:sp>
      <p:sp>
        <p:nvSpPr>
          <p:cNvPr id="138" name="Luke 3:23-38…"/>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marL="570184" indent="-228600" defTabSz="914400" rtl="0">
              <a:lnSpc>
                <a:spcPct val="90000"/>
              </a:lnSpc>
              <a:spcBef>
                <a:spcPts val="5400"/>
              </a:spcBef>
              <a:buFont typeface="Arial" panose="020B0604020202020204" pitchFamily="34" charset="0"/>
              <a:buChar char="•"/>
              <a:defRPr sz="4000"/>
            </a:pPr>
            <a:r>
              <a:rPr lang="zh-CN" altLang="en-US" sz="4000" kern="1200" dirty="0">
                <a:solidFill>
                  <a:schemeClr val="tx1"/>
                </a:solidFill>
              </a:rPr>
              <a:t>路</a:t>
            </a:r>
            <a:r>
              <a:rPr lang="en-US" altLang="zh-CN" sz="4000" kern="1200" dirty="0">
                <a:solidFill>
                  <a:schemeClr val="tx1"/>
                </a:solidFill>
              </a:rPr>
              <a:t>3:23-38</a:t>
            </a:r>
            <a:endParaRPr lang="en-US" sz="4000" kern="1200" dirty="0">
              <a:solidFill>
                <a:schemeClr val="tx1"/>
              </a:solidFill>
            </a:endParaRPr>
          </a:p>
          <a:p>
            <a:pPr marL="570184" indent="-228600" defTabSz="914400" rtl="0">
              <a:lnSpc>
                <a:spcPct val="90000"/>
              </a:lnSpc>
              <a:spcBef>
                <a:spcPts val="5400"/>
              </a:spcBef>
              <a:buFont typeface="Arial" panose="020B0604020202020204" pitchFamily="34" charset="0"/>
              <a:buChar char="•"/>
              <a:defRPr sz="4000"/>
            </a:pPr>
            <a:r>
              <a:rPr lang="zh-CN" altLang="en-US" sz="4000" kern="1200" dirty="0">
                <a:solidFill>
                  <a:schemeClr val="tx1"/>
                </a:solidFill>
              </a:rPr>
              <a:t>耶稣使命的起初 </a:t>
            </a:r>
            <a:r>
              <a:rPr lang="en-US" altLang="zh-CN" sz="4000" kern="1200" dirty="0">
                <a:solidFill>
                  <a:schemeClr val="tx1"/>
                </a:solidFill>
              </a:rPr>
              <a:t>– </a:t>
            </a:r>
            <a:r>
              <a:rPr lang="zh-CN" altLang="en-US" sz="4000" kern="1200" dirty="0">
                <a:solidFill>
                  <a:schemeClr val="tx1"/>
                </a:solidFill>
              </a:rPr>
              <a:t>玛窦的族谱是福音的开始</a:t>
            </a:r>
            <a:endParaRPr lang="en-US" sz="4000" kern="1200" dirty="0">
              <a:solidFill>
                <a:schemeClr val="tx1"/>
              </a:solidFill>
            </a:endParaRPr>
          </a:p>
          <a:p>
            <a:pPr marL="570184" indent="-228600" defTabSz="914400" rtl="0">
              <a:lnSpc>
                <a:spcPct val="90000"/>
              </a:lnSpc>
              <a:spcBef>
                <a:spcPts val="5400"/>
              </a:spcBef>
              <a:buFont typeface="Arial" panose="020B0604020202020204" pitchFamily="34" charset="0"/>
              <a:buChar char="•"/>
              <a:defRPr sz="4000"/>
            </a:pPr>
            <a:r>
              <a:rPr lang="zh-CN" altLang="en-US" sz="4000" kern="1200" dirty="0">
                <a:solidFill>
                  <a:schemeClr val="tx1"/>
                </a:solidFill>
              </a:rPr>
              <a:t>名字不同 </a:t>
            </a:r>
            <a:r>
              <a:rPr lang="en-US" altLang="zh-CN" sz="4000" kern="1200" dirty="0">
                <a:solidFill>
                  <a:schemeClr val="tx1"/>
                </a:solidFill>
              </a:rPr>
              <a:t>– </a:t>
            </a:r>
            <a:r>
              <a:rPr lang="zh-CN" altLang="en-US" sz="4000" kern="1200" dirty="0">
                <a:solidFill>
                  <a:schemeClr val="tx1"/>
                </a:solidFill>
              </a:rPr>
              <a:t>路加和玛窦用不同的源流</a:t>
            </a:r>
            <a:endParaRPr lang="en-US" sz="4000" kern="1200" dirty="0">
              <a:solidFill>
                <a:schemeClr val="tx1"/>
              </a:solidFill>
            </a:endParaRPr>
          </a:p>
          <a:p>
            <a:pPr marL="570184" indent="-228600" defTabSz="914400" rtl="0">
              <a:lnSpc>
                <a:spcPct val="90000"/>
              </a:lnSpc>
              <a:spcBef>
                <a:spcPts val="5400"/>
              </a:spcBef>
              <a:buFont typeface="Arial" panose="020B0604020202020204" pitchFamily="34" charset="0"/>
              <a:buChar char="•"/>
              <a:defRPr sz="4000"/>
            </a:pPr>
            <a:r>
              <a:rPr lang="zh-CN" altLang="en-US" sz="4000" kern="1200" dirty="0">
                <a:solidFill>
                  <a:schemeClr val="tx1"/>
                </a:solidFill>
              </a:rPr>
              <a:t>路加从耶稣一路追溯到亚当 </a:t>
            </a:r>
            <a:r>
              <a:rPr lang="en-US" altLang="zh-CN" sz="4000" kern="1200" dirty="0">
                <a:solidFill>
                  <a:schemeClr val="tx1"/>
                </a:solidFill>
              </a:rPr>
              <a:t>– </a:t>
            </a:r>
            <a:r>
              <a:rPr lang="zh-CN" altLang="en-US" sz="4000" kern="1200" dirty="0">
                <a:solidFill>
                  <a:schemeClr val="tx1"/>
                </a:solidFill>
              </a:rPr>
              <a:t>“天主的儿子”（路</a:t>
            </a:r>
            <a:r>
              <a:rPr lang="en-US" altLang="zh-CN" sz="4000" kern="1200" dirty="0">
                <a:solidFill>
                  <a:schemeClr val="tx1"/>
                </a:solidFill>
              </a:rPr>
              <a:t>3:38</a:t>
            </a:r>
            <a:r>
              <a:rPr lang="zh-CN" altLang="en-US" sz="4000" kern="1200" dirty="0">
                <a:solidFill>
                  <a:schemeClr val="tx1"/>
                </a:solidFill>
              </a:rPr>
              <a:t>）</a:t>
            </a:r>
            <a:endParaRPr lang="en-US" sz="4000" kern="1200" dirty="0">
              <a:solidFill>
                <a:schemeClr val="tx1"/>
              </a:solidFill>
            </a:endParaRPr>
          </a:p>
          <a:p>
            <a:pPr marL="570184" indent="-228600" defTabSz="914400" rtl="0">
              <a:lnSpc>
                <a:spcPct val="90000"/>
              </a:lnSpc>
              <a:spcBef>
                <a:spcPts val="5400"/>
              </a:spcBef>
              <a:buFont typeface="Arial" panose="020B0604020202020204" pitchFamily="34" charset="0"/>
              <a:buChar char="•"/>
              <a:defRPr sz="4000"/>
            </a:pPr>
            <a:r>
              <a:rPr lang="zh-CN" altLang="en-US" sz="4000" kern="1200" dirty="0">
                <a:solidFill>
                  <a:schemeClr val="tx1"/>
                </a:solidFill>
              </a:rPr>
              <a:t>有</a:t>
            </a:r>
            <a:r>
              <a:rPr lang="en-US" altLang="zh-CN" sz="4000" kern="1200" dirty="0">
                <a:solidFill>
                  <a:schemeClr val="tx1"/>
                </a:solidFill>
              </a:rPr>
              <a:t>76</a:t>
            </a:r>
            <a:r>
              <a:rPr lang="zh-CN" altLang="en-US" sz="4000" kern="1200" dirty="0">
                <a:solidFill>
                  <a:schemeClr val="tx1"/>
                </a:solidFill>
              </a:rPr>
              <a:t>个名字，但。。。路加福音的版本有</a:t>
            </a:r>
            <a:r>
              <a:rPr lang="en-US" altLang="zh-CN" sz="4000" kern="1200" dirty="0">
                <a:solidFill>
                  <a:schemeClr val="tx1"/>
                </a:solidFill>
              </a:rPr>
              <a:t>72</a:t>
            </a:r>
            <a:r>
              <a:rPr lang="zh-CN" altLang="en-US" sz="4000" kern="1200" dirty="0">
                <a:solidFill>
                  <a:schemeClr val="tx1"/>
                </a:solidFill>
              </a:rPr>
              <a:t>个名字（见创</a:t>
            </a:r>
            <a:r>
              <a:rPr lang="en-US" altLang="zh-CN" sz="4000" kern="1200" dirty="0">
                <a:solidFill>
                  <a:schemeClr val="tx1"/>
                </a:solidFill>
              </a:rPr>
              <a:t>10LXX</a:t>
            </a:r>
            <a:r>
              <a:rPr lang="zh-CN" altLang="en-US" sz="4000" kern="1200" dirty="0">
                <a:solidFill>
                  <a:schemeClr val="tx1"/>
                </a:solidFill>
              </a:rPr>
              <a:t>，路</a:t>
            </a:r>
            <a:r>
              <a:rPr lang="en-US" altLang="zh-CN" sz="4000" kern="1200" dirty="0">
                <a:solidFill>
                  <a:schemeClr val="tx1"/>
                </a:solidFill>
              </a:rPr>
              <a:t>10:1</a:t>
            </a:r>
            <a:r>
              <a:rPr lang="zh-CN" altLang="en-US" sz="4000" kern="1200" dirty="0">
                <a:solidFill>
                  <a:schemeClr val="tx1"/>
                </a:solidFill>
              </a:rPr>
              <a:t>）</a:t>
            </a:r>
            <a:endParaRPr lang="en-US" sz="4000" kern="1200" dirty="0">
              <a:solidFill>
                <a:schemeClr val="tx1"/>
              </a:solidFill>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Bethlehem"/>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白冷</a:t>
            </a:r>
            <a:endParaRPr lang="en-US" sz="8000" kern="1200" dirty="0">
              <a:solidFill>
                <a:srgbClr val="FFFFFF"/>
              </a:solidFill>
              <a:latin typeface="+mj-lt"/>
              <a:ea typeface="+mj-ea"/>
              <a:cs typeface="+mj-cs"/>
            </a:endParaRPr>
          </a:p>
        </p:txBody>
      </p:sp>
      <p:sp>
        <p:nvSpPr>
          <p:cNvPr id="330" name="No star in Jerusalem - only Scripture;…"/>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耶路撒冷没有星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只有圣经</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回到路上，星星再现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创造和圣经在一起</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玛</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11 – </a:t>
            </a:r>
            <a:r>
              <a:rPr lang="zh-CN" altLang="en-US" sz="4000" kern="1200" dirty="0">
                <a:solidFill>
                  <a:schemeClr val="tx1"/>
                </a:solidFill>
                <a:latin typeface="+mn-lt"/>
                <a:ea typeface="+mn-ea"/>
                <a:cs typeface="+mn-cs"/>
              </a:rPr>
              <a:t>朝拜婴孩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a:t>
            </a:r>
            <a:r>
              <a:rPr lang="en-US" sz="4000" kern="1200" dirty="0" err="1">
                <a:solidFill>
                  <a:schemeClr val="tx1"/>
                </a:solidFill>
              </a:rPr>
              <a:t>proskynesis</a:t>
            </a:r>
            <a:r>
              <a:rPr lang="en-US" sz="4000" kern="1200" dirty="0">
                <a:solidFill>
                  <a:schemeClr val="tx1"/>
                </a:solidFill>
              </a:rPr>
              <a:t>” </a:t>
            </a:r>
            <a:r>
              <a:rPr lang="en-US" altLang="zh-CN" sz="4000" kern="1200" dirty="0">
                <a:solidFill>
                  <a:schemeClr val="tx1"/>
                </a:solidFill>
              </a:rPr>
              <a:t>– </a:t>
            </a:r>
            <a:r>
              <a:rPr lang="zh-CN" altLang="en-US" sz="4000" kern="1200" dirty="0">
                <a:solidFill>
                  <a:schemeClr val="tx1"/>
                </a:solidFill>
              </a:rPr>
              <a:t>他们俯伏朝拜了婴孩</a:t>
            </a:r>
            <a:endParaRPr lang="en-US" sz="4000" kern="1200" dirty="0">
              <a:solidFill>
                <a:schemeClr val="tx1"/>
              </a:solidFill>
              <a:latin typeface="+mn-lt"/>
              <a:ea typeface="+mn-ea"/>
              <a:cs typeface="+mn-cs"/>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ight to Egypt"/>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逃亡埃及</a:t>
            </a:r>
            <a:endParaRPr lang="en-US" sz="8000" kern="1200" dirty="0">
              <a:solidFill>
                <a:srgbClr val="FFFFFF"/>
              </a:solidFill>
              <a:latin typeface="+mj-lt"/>
              <a:ea typeface="+mj-ea"/>
              <a:cs typeface="+mj-cs"/>
            </a:endParaRPr>
          </a:p>
        </p:txBody>
      </p:sp>
      <p:sp>
        <p:nvSpPr>
          <p:cNvPr id="337" name="Herod the Great should be called Herod the Cruel (Matt 2:16);…"/>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marL="591184" indent="-228600" defTabSz="914400" rtl="0">
              <a:lnSpc>
                <a:spcPct val="90000"/>
              </a:lnSpc>
              <a:spcBef>
                <a:spcPts val="5400"/>
              </a:spcBef>
              <a:buFont typeface="Arial" panose="020B0604020202020204" pitchFamily="34" charset="0"/>
              <a:buChar char="•"/>
              <a:defRPr sz="4200"/>
            </a:pPr>
            <a:r>
              <a:rPr lang="zh-CN" altLang="en-US" sz="4000" kern="1200" dirty="0">
                <a:solidFill>
                  <a:schemeClr val="tx1"/>
                </a:solidFill>
                <a:latin typeface="+mn-lt"/>
                <a:ea typeface="+mn-ea"/>
                <a:cs typeface="+mn-cs"/>
              </a:rPr>
              <a:t>大黑洛德该叫他残酷的黑洛德（玛</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16</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marL="591184" indent="-228600" defTabSz="914400" rtl="0">
              <a:lnSpc>
                <a:spcPct val="90000"/>
              </a:lnSpc>
              <a:spcBef>
                <a:spcPts val="5400"/>
              </a:spcBef>
              <a:buFont typeface="Arial" panose="020B0604020202020204" pitchFamily="34" charset="0"/>
              <a:buChar char="•"/>
              <a:defRPr sz="4200"/>
            </a:pPr>
            <a:r>
              <a:rPr lang="zh-CN" altLang="en-US" sz="4000" kern="1200" dirty="0">
                <a:solidFill>
                  <a:schemeClr val="tx1"/>
                </a:solidFill>
                <a:latin typeface="+mn-lt"/>
                <a:ea typeface="+mn-ea"/>
                <a:cs typeface="+mn-cs"/>
              </a:rPr>
              <a:t>在这个故事中由一个新梅瑟的主题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黑洛德像杀孩子的新法郎</a:t>
            </a:r>
            <a:endParaRPr lang="en-US" sz="4000" kern="1200" dirty="0">
              <a:solidFill>
                <a:schemeClr val="tx1"/>
              </a:solidFill>
              <a:latin typeface="+mn-lt"/>
              <a:ea typeface="+mn-ea"/>
              <a:cs typeface="+mn-cs"/>
            </a:endParaRPr>
          </a:p>
          <a:p>
            <a:pPr marL="591184" indent="-228600" defTabSz="914400" rtl="0">
              <a:lnSpc>
                <a:spcPct val="90000"/>
              </a:lnSpc>
              <a:spcBef>
                <a:spcPts val="5400"/>
              </a:spcBef>
              <a:buFont typeface="Arial" panose="020B0604020202020204" pitchFamily="34" charset="0"/>
              <a:buChar char="•"/>
              <a:defRPr sz="4200"/>
            </a:pPr>
            <a:r>
              <a:rPr lang="zh-CN" altLang="en-US" sz="4000" kern="1200" dirty="0">
                <a:solidFill>
                  <a:schemeClr val="tx1"/>
                </a:solidFill>
                <a:latin typeface="+mn-lt"/>
                <a:ea typeface="+mn-ea"/>
                <a:cs typeface="+mn-cs"/>
              </a:rPr>
              <a:t>埃及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在圣经的象征寓意</a:t>
            </a:r>
            <a:endParaRPr lang="en-US" sz="4000" kern="1200" dirty="0">
              <a:solidFill>
                <a:schemeClr val="tx1"/>
              </a:solidFill>
              <a:latin typeface="+mn-lt"/>
              <a:ea typeface="+mn-ea"/>
              <a:cs typeface="+mn-cs"/>
            </a:endParaRPr>
          </a:p>
          <a:p>
            <a:pPr marL="591184" indent="-228600" defTabSz="914400" rtl="0">
              <a:lnSpc>
                <a:spcPct val="90000"/>
              </a:lnSpc>
              <a:spcBef>
                <a:spcPts val="5400"/>
              </a:spcBef>
              <a:buFont typeface="Arial" panose="020B0604020202020204" pitchFamily="34" charset="0"/>
              <a:buChar char="•"/>
              <a:defRPr sz="4200"/>
            </a:pPr>
            <a:r>
              <a:rPr lang="zh-CN" altLang="en-US" sz="4000" kern="1200" dirty="0">
                <a:solidFill>
                  <a:schemeClr val="tx1"/>
                </a:solidFill>
                <a:latin typeface="+mn-lt"/>
                <a:ea typeface="+mn-ea"/>
                <a:cs typeface="+mn-cs"/>
              </a:rPr>
              <a:t>欧</a:t>
            </a:r>
            <a:r>
              <a:rPr lang="en-US" altLang="zh-CN" sz="4000" kern="1200" dirty="0">
                <a:solidFill>
                  <a:schemeClr val="tx1"/>
                </a:solidFill>
                <a:latin typeface="+mn-lt"/>
                <a:ea typeface="+mn-ea"/>
                <a:cs typeface="+mn-cs"/>
              </a:rPr>
              <a:t>11</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 – </a:t>
            </a:r>
            <a:r>
              <a:rPr lang="zh-CN" altLang="en-US" sz="4000" kern="1200" dirty="0">
                <a:solidFill>
                  <a:schemeClr val="tx1"/>
                </a:solidFill>
                <a:latin typeface="+mn-lt"/>
                <a:ea typeface="+mn-ea"/>
                <a:cs typeface="+mn-cs"/>
              </a:rPr>
              <a:t>新的开始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玛窦以此段落解释耶稣</a:t>
            </a:r>
            <a:endParaRPr lang="en-US" sz="4000" kern="1200" dirty="0">
              <a:solidFill>
                <a:schemeClr val="tx1"/>
              </a:solidFill>
              <a:latin typeface="+mn-lt"/>
              <a:ea typeface="+mn-ea"/>
              <a:cs typeface="+mn-cs"/>
            </a:endParaRPr>
          </a:p>
          <a:p>
            <a:pPr marL="591184" indent="-228600" defTabSz="914400" rtl="0">
              <a:lnSpc>
                <a:spcPct val="90000"/>
              </a:lnSpc>
              <a:spcBef>
                <a:spcPts val="5400"/>
              </a:spcBef>
              <a:buFont typeface="Arial" panose="020B0604020202020204" pitchFamily="34" charset="0"/>
              <a:buChar char="•"/>
              <a:defRPr sz="4200"/>
            </a:pPr>
            <a:r>
              <a:rPr lang="zh-CN" altLang="en-US" sz="4000" kern="1200" dirty="0">
                <a:solidFill>
                  <a:schemeClr val="tx1"/>
                </a:solidFill>
                <a:latin typeface="+mn-lt"/>
                <a:ea typeface="+mn-ea"/>
                <a:cs typeface="+mn-cs"/>
              </a:rPr>
              <a:t>耶稣被放逐是为了把我们从放逐之地领回。</a:t>
            </a:r>
            <a:endParaRPr lang="en-US" sz="4000" kern="1200" dirty="0">
              <a:solidFill>
                <a:schemeClr val="tx1"/>
              </a:solidFill>
              <a:latin typeface="+mn-lt"/>
              <a:ea typeface="+mn-ea"/>
              <a:cs typeface="+mn-cs"/>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386"/>
            <a:ext cx="24383998" cy="8748258"/>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17438" y="-7863682"/>
            <a:ext cx="8749114" cy="2438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73392" y="-7407736"/>
            <a:ext cx="8748256" cy="23472958"/>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45380"/>
            <a:ext cx="17084970" cy="8748252"/>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11890862" y="-2064106"/>
            <a:ext cx="9980294" cy="8878262"/>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3" name="Rachel’s weeping"/>
          <p:cNvSpPr txBox="1">
            <a:spLocks noGrp="1"/>
          </p:cNvSpPr>
          <p:nvPr>
            <p:ph type="title"/>
          </p:nvPr>
        </p:nvSpPr>
        <p:spPr>
          <a:xfrm>
            <a:off x="2629648" y="1470212"/>
            <a:ext cx="20107526" cy="5856940"/>
          </a:xfrm>
          <a:prstGeom prst="rect">
            <a:avLst/>
          </a:prstGeom>
        </p:spPr>
        <p:txBody>
          <a:bodyPr vert="horz" lIns="91440" tIns="45720" rIns="91440" bIns="45720" rtlCol="0" anchor="b">
            <a:normAutofit/>
          </a:bodyPr>
          <a:lstStyle/>
          <a:p>
            <a:pPr algn="l" defTabSz="914400">
              <a:lnSpc>
                <a:spcPct val="90000"/>
              </a:lnSpc>
              <a:spcBef>
                <a:spcPct val="0"/>
              </a:spcBef>
            </a:pPr>
            <a:r>
              <a:rPr lang="zh-CN" altLang="en-US" sz="9600" kern="1200" dirty="0">
                <a:solidFill>
                  <a:srgbClr val="FFFFFF"/>
                </a:solidFill>
                <a:latin typeface="+mj-lt"/>
                <a:ea typeface="+mj-ea"/>
                <a:cs typeface="+mj-cs"/>
              </a:rPr>
              <a:t>辣黑耳的哭泣</a:t>
            </a:r>
            <a:endParaRPr lang="en-US" sz="9600" kern="1200" dirty="0">
              <a:solidFill>
                <a:srgbClr val="FFFFFF"/>
              </a:solidFill>
              <a:latin typeface="+mj-lt"/>
              <a:ea typeface="+mj-ea"/>
              <a:cs typeface="+mj-cs"/>
            </a:endParaRPr>
          </a:p>
        </p:txBody>
      </p:sp>
      <p:sp>
        <p:nvSpPr>
          <p:cNvPr id="344" name="Jer 31:15 - Matt 2:18;"/>
          <p:cNvSpPr txBox="1">
            <a:spLocks noGrp="1"/>
          </p:cNvSpPr>
          <p:nvPr>
            <p:ph type="body" idx="1"/>
          </p:nvPr>
        </p:nvSpPr>
        <p:spPr>
          <a:xfrm>
            <a:off x="2701364" y="9741648"/>
            <a:ext cx="20011902" cy="2916516"/>
          </a:xfrm>
          <a:prstGeom prst="rect">
            <a:avLst/>
          </a:prstGeom>
        </p:spPr>
        <p:txBody>
          <a:bodyPr vert="horz" lIns="91440" tIns="45720" rIns="91440" bIns="45720" rtlCol="0" anchor="ctr">
            <a:normAutofit/>
          </a:bodyPr>
          <a:lstStyle/>
          <a:p>
            <a:pPr marL="0" indent="0" defTabSz="914400" rtl="0">
              <a:lnSpc>
                <a:spcPct val="90000"/>
              </a:lnSpc>
              <a:spcBef>
                <a:spcPts val="1000"/>
              </a:spcBef>
              <a:buNone/>
            </a:pPr>
            <a:r>
              <a:rPr lang="zh-CN" altLang="en-US" sz="4400" kern="1200" dirty="0">
                <a:solidFill>
                  <a:schemeClr val="tx1"/>
                </a:solidFill>
                <a:latin typeface="+mn-lt"/>
                <a:ea typeface="+mn-ea"/>
                <a:cs typeface="+mn-cs"/>
              </a:rPr>
              <a:t>耶</a:t>
            </a:r>
            <a:r>
              <a:rPr lang="en-US" altLang="zh-CN" sz="4400" kern="1200" dirty="0">
                <a:solidFill>
                  <a:schemeClr val="tx1"/>
                </a:solidFill>
                <a:latin typeface="+mn-lt"/>
                <a:ea typeface="+mn-ea"/>
                <a:cs typeface="+mn-cs"/>
              </a:rPr>
              <a:t>31</a:t>
            </a:r>
            <a:r>
              <a:rPr lang="zh-CN" altLang="en-US" sz="4400" kern="1200" dirty="0">
                <a:solidFill>
                  <a:schemeClr val="tx1"/>
                </a:solidFill>
                <a:latin typeface="+mn-lt"/>
                <a:ea typeface="+mn-ea"/>
                <a:cs typeface="+mn-cs"/>
              </a:rPr>
              <a:t>：</a:t>
            </a:r>
            <a:r>
              <a:rPr lang="en-US" altLang="zh-CN" sz="4400" kern="1200" dirty="0">
                <a:solidFill>
                  <a:schemeClr val="tx1"/>
                </a:solidFill>
                <a:latin typeface="+mn-lt"/>
                <a:ea typeface="+mn-ea"/>
                <a:cs typeface="+mn-cs"/>
              </a:rPr>
              <a:t>15 – </a:t>
            </a:r>
            <a:r>
              <a:rPr lang="zh-CN" altLang="en-US" sz="4400" kern="1200" dirty="0">
                <a:solidFill>
                  <a:schemeClr val="tx1"/>
                </a:solidFill>
                <a:latin typeface="+mn-lt"/>
                <a:ea typeface="+mn-ea"/>
                <a:cs typeface="+mn-cs"/>
              </a:rPr>
              <a:t>玛</a:t>
            </a:r>
            <a:r>
              <a:rPr lang="en-US" altLang="zh-CN" sz="4400" kern="1200" dirty="0">
                <a:solidFill>
                  <a:schemeClr val="tx1"/>
                </a:solidFill>
                <a:latin typeface="+mn-lt"/>
                <a:ea typeface="+mn-ea"/>
                <a:cs typeface="+mn-cs"/>
              </a:rPr>
              <a:t>2</a:t>
            </a:r>
            <a:r>
              <a:rPr lang="zh-CN" altLang="en-US" sz="4400" kern="1200" dirty="0">
                <a:solidFill>
                  <a:schemeClr val="tx1"/>
                </a:solidFill>
                <a:latin typeface="+mn-lt"/>
                <a:ea typeface="+mn-ea"/>
                <a:cs typeface="+mn-cs"/>
              </a:rPr>
              <a:t>：</a:t>
            </a:r>
            <a:r>
              <a:rPr lang="en-US" altLang="zh-CN" sz="4400" kern="1200" dirty="0">
                <a:solidFill>
                  <a:schemeClr val="tx1"/>
                </a:solidFill>
                <a:latin typeface="+mn-lt"/>
                <a:ea typeface="+mn-ea"/>
                <a:cs typeface="+mn-cs"/>
              </a:rPr>
              <a:t>18</a:t>
            </a:r>
            <a:endParaRPr lang="en-US" sz="4400" kern="1200" dirty="0">
              <a:solidFill>
                <a:schemeClr val="tx1"/>
              </a:solidFill>
              <a:latin typeface="+mn-lt"/>
              <a:ea typeface="+mn-ea"/>
              <a:cs typeface="+mn-cs"/>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Back from Egypt"/>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从埃及回来</a:t>
            </a:r>
            <a:endParaRPr lang="en-US" sz="8000" kern="1200" dirty="0">
              <a:solidFill>
                <a:srgbClr val="FFFFFF"/>
              </a:solidFill>
              <a:latin typeface="+mj-lt"/>
              <a:ea typeface="+mj-ea"/>
              <a:cs typeface="+mj-cs"/>
            </a:endParaRPr>
          </a:p>
        </p:txBody>
      </p:sp>
      <p:sp>
        <p:nvSpPr>
          <p:cNvPr id="349" name="Angel in a dream again (Matt 2:19-22);…"/>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天使在梦中再次出现（玛</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19-22</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阿尔克劳</a:t>
            </a:r>
            <a:r>
              <a:rPr lang="en-US" altLang="zh-CN" sz="4000" kern="1200" dirty="0">
                <a:solidFill>
                  <a:schemeClr val="tx1"/>
                </a:solidFill>
                <a:latin typeface="+mn-lt"/>
                <a:ea typeface="+mn-ea"/>
                <a:cs typeface="+mn-cs"/>
              </a:rPr>
              <a:t>VS</a:t>
            </a:r>
            <a:r>
              <a:rPr lang="zh-CN" altLang="en-US" sz="4000" kern="1200" dirty="0">
                <a:solidFill>
                  <a:schemeClr val="tx1"/>
                </a:solidFill>
                <a:latin typeface="+mn-lt"/>
                <a:ea typeface="+mn-ea"/>
                <a:cs typeface="+mn-cs"/>
              </a:rPr>
              <a:t>安提帕</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外方人的加利肋亚（依</a:t>
            </a:r>
            <a:r>
              <a:rPr lang="en-US" altLang="zh-CN" sz="4000" kern="1200" dirty="0">
                <a:solidFill>
                  <a:schemeClr val="tx1"/>
                </a:solidFill>
                <a:latin typeface="+mn-lt"/>
                <a:ea typeface="+mn-ea"/>
                <a:cs typeface="+mn-cs"/>
              </a:rPr>
              <a:t>8</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23-9</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2</a:t>
            </a:r>
            <a:r>
              <a:rPr lang="zh-CN" altLang="en-US" sz="4000" kern="1200" dirty="0">
                <a:solidFill>
                  <a:schemeClr val="tx1"/>
                </a:solidFill>
                <a:latin typeface="+mn-lt"/>
                <a:ea typeface="+mn-ea"/>
                <a:cs typeface="+mn-cs"/>
              </a:rPr>
              <a:t>；玛</a:t>
            </a:r>
            <a:r>
              <a:rPr lang="en-US" altLang="zh-CN" sz="4000" kern="1200" dirty="0">
                <a:solidFill>
                  <a:schemeClr val="tx1"/>
                </a:solidFill>
                <a:latin typeface="+mn-lt"/>
                <a:ea typeface="+mn-ea"/>
                <a:cs typeface="+mn-cs"/>
              </a:rPr>
              <a:t>4</a:t>
            </a:r>
            <a:r>
              <a:rPr lang="zh-CN" altLang="en-US" sz="4000" kern="1200" dirty="0">
                <a:solidFill>
                  <a:schemeClr val="tx1"/>
                </a:solidFill>
                <a:latin typeface="+mn-lt"/>
                <a:ea typeface="+mn-ea"/>
                <a:cs typeface="+mn-cs"/>
              </a:rPr>
              <a:t>：</a:t>
            </a:r>
            <a:r>
              <a:rPr lang="en-US" altLang="zh-CN" sz="4000" kern="1200" dirty="0">
                <a:solidFill>
                  <a:schemeClr val="tx1"/>
                </a:solidFill>
                <a:latin typeface="+mn-lt"/>
                <a:ea typeface="+mn-ea"/>
                <a:cs typeface="+mn-cs"/>
              </a:rPr>
              <a:t>14-16</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12 year old in the Temple"/>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lvl1pPr defTabSz="764022">
              <a:defRPr sz="10400"/>
            </a:lvl1pPr>
          </a:lstStyle>
          <a:p>
            <a:pPr algn="l" defTabSz="914400">
              <a:lnSpc>
                <a:spcPct val="90000"/>
              </a:lnSpc>
              <a:spcBef>
                <a:spcPct val="0"/>
              </a:spcBef>
            </a:pPr>
            <a:r>
              <a:rPr lang="en-US" altLang="zh-CN" sz="8000" kern="1200" dirty="0">
                <a:solidFill>
                  <a:srgbClr val="FFFFFF"/>
                </a:solidFill>
                <a:latin typeface="+mj-lt"/>
                <a:ea typeface="+mj-ea"/>
                <a:cs typeface="+mj-cs"/>
              </a:rPr>
              <a:t>12</a:t>
            </a:r>
            <a:r>
              <a:rPr lang="zh-CN" altLang="en-US" sz="8000" kern="1200" dirty="0">
                <a:solidFill>
                  <a:srgbClr val="FFFFFF"/>
                </a:solidFill>
                <a:latin typeface="+mj-lt"/>
                <a:ea typeface="+mj-ea"/>
                <a:cs typeface="+mj-cs"/>
              </a:rPr>
              <a:t>岁在圣殿</a:t>
            </a:r>
            <a:endParaRPr lang="en-US" sz="8000" kern="1200" dirty="0">
              <a:solidFill>
                <a:srgbClr val="FFFFFF"/>
              </a:solidFill>
              <a:latin typeface="+mj-lt"/>
              <a:ea typeface="+mj-ea"/>
              <a:cs typeface="+mj-cs"/>
            </a:endParaRPr>
          </a:p>
        </p:txBody>
      </p:sp>
      <p:sp>
        <p:nvSpPr>
          <p:cNvPr id="356" name="Preparation for Bar-Mitzva?…"/>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预备成人礼（受诫礼）？</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成人礼（受诫礼）是指一个人有义务遵守法律</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dirty="0"/>
              <a:t>这个仪式包括妥拉老师对小男孩进行知识测试，称为“</a:t>
            </a:r>
            <a:r>
              <a:rPr lang="en-US" sz="4000" dirty="0"/>
              <a:t>Bar-Mitzvah</a:t>
            </a:r>
            <a:r>
              <a:rPr lang="zh-CN" altLang="en-US" sz="4000" dirty="0"/>
              <a:t>受诫礼”（路</a:t>
            </a:r>
            <a:r>
              <a:rPr lang="en-US" sz="4000" dirty="0"/>
              <a:t>2</a:t>
            </a:r>
            <a:r>
              <a:rPr lang="zh-CN" altLang="en-US" sz="4000" dirty="0"/>
              <a:t>：</a:t>
            </a:r>
            <a:r>
              <a:rPr lang="en-US" sz="4000" dirty="0"/>
              <a:t>46-47</a:t>
            </a:r>
            <a:r>
              <a:rPr lang="zh-CN" altLang="en-US" sz="4000" dirty="0"/>
              <a:t>）</a:t>
            </a:r>
          </a:p>
          <a:p>
            <a:pPr indent="-228600" defTabSz="914400" rtl="0">
              <a:lnSpc>
                <a:spcPct val="90000"/>
              </a:lnSpc>
              <a:buFont typeface="Arial" panose="020B0604020202020204" pitchFamily="34" charset="0"/>
              <a:buChar char="•"/>
            </a:pP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endParaRPr lang="en-US" sz="4000" kern="1200" dirty="0">
              <a:solidFill>
                <a:schemeClr val="tx1"/>
              </a:solidFill>
              <a:latin typeface="+mn-lt"/>
              <a:ea typeface="+mn-ea"/>
              <a:cs typeface="+mn-cs"/>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hree days without Jesus - a reference to the Cross;…"/>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耶稣走失</a:t>
            </a:r>
            <a:r>
              <a:rPr lang="en-US" altLang="zh-CN" sz="4000" kern="1200" dirty="0">
                <a:solidFill>
                  <a:schemeClr val="tx1"/>
                </a:solidFill>
                <a:latin typeface="+mn-lt"/>
                <a:ea typeface="+mn-ea"/>
                <a:cs typeface="+mn-cs"/>
              </a:rPr>
              <a:t>3</a:t>
            </a:r>
            <a:r>
              <a:rPr lang="zh-CN" altLang="en-US" sz="4000" kern="1200" dirty="0">
                <a:solidFill>
                  <a:schemeClr val="tx1"/>
                </a:solidFill>
                <a:latin typeface="+mn-lt"/>
                <a:ea typeface="+mn-ea"/>
                <a:cs typeface="+mn-cs"/>
              </a:rPr>
              <a:t>天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指向十字架</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en-US" sz="4000" kern="1200" dirty="0">
                <a:solidFill>
                  <a:schemeClr val="tx1"/>
                </a:solidFill>
                <a:latin typeface="+mn-lt"/>
                <a:ea typeface="+mn-ea"/>
                <a:cs typeface="+mn-cs"/>
              </a:rPr>
              <a:t>.</a:t>
            </a: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2:49 – </a:t>
            </a:r>
            <a:r>
              <a:rPr lang="zh-CN" altLang="en-US" sz="4000" kern="1200" dirty="0">
                <a:solidFill>
                  <a:schemeClr val="tx1"/>
                </a:solidFill>
                <a:latin typeface="+mn-lt"/>
                <a:ea typeface="+mn-ea"/>
                <a:cs typeface="+mn-cs"/>
              </a:rPr>
              <a:t>“在父的事上（在我父那里）”</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概括了耶稣生命的意义</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“你父亲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若瑟”“我父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天主”</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神性“必须”（见谷</a:t>
            </a:r>
            <a:r>
              <a:rPr lang="en-US" altLang="zh-CN" sz="4000" kern="1200" dirty="0">
                <a:solidFill>
                  <a:schemeClr val="tx1"/>
                </a:solidFill>
                <a:latin typeface="+mn-lt"/>
                <a:ea typeface="+mn-ea"/>
                <a:cs typeface="+mn-cs"/>
              </a:rPr>
              <a:t>8:31</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2:50-51 – </a:t>
            </a:r>
            <a:r>
              <a:rPr lang="zh-CN" altLang="en-US" sz="4000" kern="1200" dirty="0">
                <a:solidFill>
                  <a:schemeClr val="tx1"/>
                </a:solidFill>
                <a:latin typeface="+mn-lt"/>
                <a:ea typeface="+mn-ea"/>
                <a:cs typeface="+mn-cs"/>
              </a:rPr>
              <a:t>不明白</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默想天主的话（路</a:t>
            </a:r>
            <a:r>
              <a:rPr lang="en-US" altLang="zh-CN" sz="4000" kern="1200" dirty="0">
                <a:solidFill>
                  <a:schemeClr val="tx1"/>
                </a:solidFill>
                <a:latin typeface="+mn-lt"/>
                <a:ea typeface="+mn-ea"/>
                <a:cs typeface="+mn-cs"/>
              </a:rPr>
              <a:t>2:19,51</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Lk 2:51-52 - 1 Samuel 2:26 - this one together with Magnificat is another connection between the story of young Jesus and young Samuel.…"/>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路</a:t>
            </a:r>
            <a:r>
              <a:rPr lang="en-US" altLang="zh-CN" sz="4000" kern="1200" dirty="0">
                <a:solidFill>
                  <a:schemeClr val="tx1"/>
                </a:solidFill>
                <a:latin typeface="+mn-lt"/>
                <a:ea typeface="+mn-ea"/>
                <a:cs typeface="+mn-cs"/>
              </a:rPr>
              <a:t>2:51-52 – </a:t>
            </a:r>
            <a:r>
              <a:rPr lang="zh-CN" altLang="en-US" sz="4000" kern="1200" dirty="0">
                <a:solidFill>
                  <a:schemeClr val="tx1"/>
                </a:solidFill>
                <a:latin typeface="+mn-lt"/>
                <a:ea typeface="+mn-ea"/>
                <a:cs typeface="+mn-cs"/>
              </a:rPr>
              <a:t>撒上</a:t>
            </a:r>
            <a:r>
              <a:rPr lang="en-US" altLang="zh-CN" sz="4000" kern="1200" dirty="0">
                <a:solidFill>
                  <a:schemeClr val="tx1"/>
                </a:solidFill>
                <a:latin typeface="+mn-lt"/>
                <a:ea typeface="+mn-ea"/>
                <a:cs typeface="+mn-cs"/>
              </a:rPr>
              <a:t>2:26 – </a:t>
            </a:r>
            <a:r>
              <a:rPr lang="zh-CN" altLang="en-US" sz="4000" kern="1200" dirty="0">
                <a:solidFill>
                  <a:schemeClr val="tx1"/>
                </a:solidFill>
                <a:latin typeface="+mn-lt"/>
                <a:ea typeface="+mn-ea"/>
                <a:cs typeface="+mn-cs"/>
              </a:rPr>
              <a:t>这节与圣母谢主曲一起，在小耶稣的故事和小撒慕耳的故事之间建立连接（路</a:t>
            </a:r>
            <a:r>
              <a:rPr lang="en-US" altLang="zh-CN" sz="4000" kern="1200" dirty="0">
                <a:solidFill>
                  <a:schemeClr val="tx1"/>
                </a:solidFill>
                <a:latin typeface="+mn-lt"/>
                <a:ea typeface="+mn-ea"/>
                <a:cs typeface="+mn-cs"/>
              </a:rPr>
              <a:t>1:46-55</a:t>
            </a:r>
            <a:r>
              <a:rPr lang="zh-CN" altLang="en-US" sz="4000" kern="1200" dirty="0">
                <a:solidFill>
                  <a:schemeClr val="tx1"/>
                </a:solidFill>
                <a:latin typeface="+mn-lt"/>
                <a:ea typeface="+mn-ea"/>
                <a:cs typeface="+mn-cs"/>
              </a:rPr>
              <a:t>；撒上</a:t>
            </a:r>
            <a:r>
              <a:rPr lang="en-US" altLang="zh-CN" sz="4000" kern="1200" dirty="0">
                <a:solidFill>
                  <a:schemeClr val="tx1"/>
                </a:solidFill>
                <a:latin typeface="+mn-lt"/>
                <a:ea typeface="+mn-ea"/>
                <a:cs typeface="+mn-cs"/>
              </a:rPr>
              <a:t>2:1-10</a:t>
            </a:r>
            <a:r>
              <a:rPr lang="zh-CN" altLang="en-US" sz="4000" kern="1200" dirty="0">
                <a:solidFill>
                  <a:schemeClr val="tx1"/>
                </a:solidFill>
                <a:latin typeface="+mn-lt"/>
                <a:ea typeface="+mn-ea"/>
                <a:cs typeface="+mn-cs"/>
              </a:rPr>
              <a:t>）</a:t>
            </a:r>
            <a:endParaRPr lang="en-US" sz="4000" kern="1200" dirty="0">
              <a:solidFill>
                <a:schemeClr val="tx1"/>
              </a:solidFill>
              <a:latin typeface="+mn-lt"/>
              <a:ea typeface="+mn-ea"/>
              <a:cs typeface="+mn-cs"/>
            </a:endParaRPr>
          </a:p>
          <a:p>
            <a:pPr lvl="0" indent="-228600" defTabSz="914400" rtl="0">
              <a:lnSpc>
                <a:spcPct val="90000"/>
              </a:lnSpc>
              <a:buFont typeface="Arial" panose="020B0604020202020204" pitchFamily="34" charset="0"/>
              <a:buChar char="•"/>
            </a:pPr>
            <a:r>
              <a:rPr lang="zh-CN" altLang="en-US" sz="4000" dirty="0"/>
              <a:t>增长“智慧”表明耶稣人性的实质</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dirty="0"/>
              <a:t>另一方面，“我父的家里（我父的事情）”指的是耶稣意识到祂自己的神性地位</a:t>
            </a:r>
            <a:endParaRPr lang="en-US" sz="4000" kern="1200" dirty="0">
              <a:solidFill>
                <a:schemeClr val="tx1"/>
              </a:solidFill>
              <a:latin typeface="+mn-lt"/>
              <a:ea typeface="+mn-ea"/>
              <a:cs typeface="+mn-cs"/>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om Joseph, Jesus learned the trade of “tekton” - a master builder.…"/>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lvl="0" indent="-228600" defTabSz="914400" rtl="0">
              <a:lnSpc>
                <a:spcPct val="90000"/>
              </a:lnSpc>
              <a:buFont typeface="Arial" panose="020B0604020202020204" pitchFamily="34" charset="0"/>
              <a:buChar char="•"/>
            </a:pPr>
            <a:r>
              <a:rPr lang="zh-CN" altLang="en-US" sz="4000" dirty="0"/>
              <a:t>从若瑟那里，耶稣学习做“木工匠”</a:t>
            </a:r>
            <a:r>
              <a:rPr lang="en-US" sz="4000" dirty="0"/>
              <a:t> - </a:t>
            </a:r>
            <a:r>
              <a:rPr lang="zh-CN" altLang="en-US" sz="4000" dirty="0"/>
              <a:t>建筑工头</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纳匝肋太小无法找到工作。塞弗瑞斯 </a:t>
            </a:r>
            <a:r>
              <a:rPr lang="en-US" altLang="zh-CN" sz="4000" kern="1200" dirty="0">
                <a:solidFill>
                  <a:schemeClr val="tx1"/>
                </a:solidFill>
                <a:latin typeface="+mn-lt"/>
                <a:ea typeface="+mn-ea"/>
                <a:cs typeface="+mn-cs"/>
              </a:rPr>
              <a:t>– </a:t>
            </a:r>
            <a:r>
              <a:rPr lang="zh-CN" altLang="en-US" sz="4000" kern="1200" dirty="0">
                <a:solidFill>
                  <a:schemeClr val="tx1"/>
                </a:solidFill>
                <a:latin typeface="+mn-lt"/>
                <a:ea typeface="+mn-ea"/>
                <a:cs typeface="+mn-cs"/>
              </a:rPr>
              <a:t>一座离纳匝肋大约步行一小时的路程的城市，那里有许多工作机会。那城是黑落德安提帕斯在耶稣幼年时期重建的。</a:t>
            </a:r>
            <a:endParaRPr lang="en-US" sz="4000" kern="1200" dirty="0">
              <a:solidFill>
                <a:schemeClr val="tx1"/>
              </a:solidFill>
              <a:latin typeface="+mn-lt"/>
              <a:ea typeface="+mn-ea"/>
              <a:cs typeface="+mn-cs"/>
            </a:endParaRPr>
          </a:p>
          <a:p>
            <a:pPr indent="-228600" defTabSz="914400" rtl="0">
              <a:lnSpc>
                <a:spcPct val="90000"/>
              </a:lnSpc>
              <a:buFont typeface="Arial" panose="020B0604020202020204" pitchFamily="34" charset="0"/>
              <a:buChar char="•"/>
            </a:pPr>
            <a:r>
              <a:rPr lang="zh-CN" altLang="en-US" sz="4000" kern="1200" dirty="0">
                <a:solidFill>
                  <a:schemeClr val="tx1"/>
                </a:solidFill>
                <a:latin typeface="+mn-lt"/>
                <a:ea typeface="+mn-ea"/>
                <a:cs typeface="+mn-cs"/>
              </a:rPr>
              <a:t>那之后，我们就没有任何关于耶稣或者若瑟生活的信息了</a:t>
            </a:r>
            <a:endParaRPr lang="en-US" sz="4000" kern="1200" dirty="0">
              <a:solidFill>
                <a:schemeClr val="tx1"/>
              </a:solidFill>
              <a:latin typeface="+mn-lt"/>
              <a:ea typeface="+mn-ea"/>
              <a:cs typeface="+mn-cs"/>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John’s prologue"/>
          <p:cNvSpPr txBox="1">
            <a:spLocks noGrp="1"/>
          </p:cNvSpPr>
          <p:nvPr>
            <p:ph type="title"/>
          </p:nvPr>
        </p:nvSpPr>
        <p:spPr>
          <a:xfrm>
            <a:off x="2743198" y="589076"/>
            <a:ext cx="19791902" cy="2067338"/>
          </a:xfrm>
          <a:prstGeom prst="rect">
            <a:avLst/>
          </a:prstGeom>
        </p:spPr>
        <p:txBody>
          <a:bodyPr vert="horz" lIns="91440" tIns="45720" rIns="91440" bIns="45720" rtlCol="0" anchor="ctr">
            <a:normAutofit/>
          </a:bodyPr>
          <a:lstStyle/>
          <a:p>
            <a:pPr algn="l" defTabSz="914400">
              <a:lnSpc>
                <a:spcPct val="90000"/>
              </a:lnSpc>
              <a:spcBef>
                <a:spcPct val="0"/>
              </a:spcBef>
            </a:pPr>
            <a:r>
              <a:rPr lang="zh-CN" altLang="en-US" sz="8000" kern="1200" dirty="0">
                <a:solidFill>
                  <a:srgbClr val="FFFFFF"/>
                </a:solidFill>
                <a:latin typeface="+mj-lt"/>
                <a:ea typeface="+mj-ea"/>
                <a:cs typeface="+mj-cs"/>
              </a:rPr>
              <a:t>若望福音序言</a:t>
            </a:r>
            <a:endParaRPr lang="en-US" sz="8000" kern="1200" dirty="0">
              <a:solidFill>
                <a:srgbClr val="FFFFFF"/>
              </a:solidFill>
              <a:latin typeface="+mj-lt"/>
              <a:ea typeface="+mj-ea"/>
              <a:cs typeface="+mj-cs"/>
            </a:endParaRPr>
          </a:p>
        </p:txBody>
      </p:sp>
      <p:sp>
        <p:nvSpPr>
          <p:cNvPr id="143" name="John 1:1-14…"/>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rPr>
              <a:t>若</a:t>
            </a:r>
            <a:r>
              <a:rPr lang="en-US" altLang="zh-CN" sz="4000" kern="1200" dirty="0">
                <a:solidFill>
                  <a:schemeClr val="tx1"/>
                </a:solidFill>
              </a:rPr>
              <a:t>1:1-14</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耶稣的“血肉”</a:t>
            </a:r>
            <a:r>
              <a:rPr lang="en-US" altLang="zh-CN" sz="4000" kern="1200" dirty="0">
                <a:solidFill>
                  <a:schemeClr val="tx1"/>
                </a:solidFill>
              </a:rPr>
              <a:t>- </a:t>
            </a:r>
            <a:r>
              <a:rPr lang="zh-CN" altLang="en-US" sz="4000" kern="1200" dirty="0">
                <a:solidFill>
                  <a:schemeClr val="tx1"/>
                </a:solidFill>
              </a:rPr>
              <a:t>祂的人性存在 </a:t>
            </a:r>
            <a:r>
              <a:rPr lang="en-US" altLang="zh-CN" sz="4000" kern="1200" dirty="0">
                <a:solidFill>
                  <a:schemeClr val="tx1"/>
                </a:solidFill>
              </a:rPr>
              <a:t>-  </a:t>
            </a:r>
            <a:r>
              <a:rPr lang="zh-CN" altLang="en-US" sz="4000" kern="1200" dirty="0">
                <a:solidFill>
                  <a:schemeClr val="tx1"/>
                </a:solidFill>
              </a:rPr>
              <a:t>是圣言的“居所”或“帐幕”</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耶稣的人性成了天主的圣殿（若</a:t>
            </a:r>
            <a:r>
              <a:rPr lang="en-US" altLang="zh-CN" sz="4000" kern="1200" dirty="0">
                <a:solidFill>
                  <a:schemeClr val="tx1"/>
                </a:solidFill>
              </a:rPr>
              <a:t>2:21</a:t>
            </a:r>
            <a:r>
              <a:rPr lang="zh-CN" altLang="en-US" sz="4000" kern="1200" dirty="0">
                <a:solidFill>
                  <a:schemeClr val="tx1"/>
                </a:solidFill>
              </a:rPr>
              <a:t>）</a:t>
            </a:r>
            <a:endParaRPr lang="en-US" sz="4000" kern="1200" dirty="0">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descr="Magnifying glass on clear background">
            <a:extLst>
              <a:ext uri="{FF2B5EF4-FFF2-40B4-BE49-F238E27FC236}">
                <a16:creationId xmlns:a16="http://schemas.microsoft.com/office/drawing/2014/main" id="{15A96E42-1E6C-4CA5-A93F-8E932A74B82F}"/>
              </a:ext>
            </a:extLst>
          </p:cNvPr>
          <p:cNvPicPr>
            <a:picLocks noChangeAspect="1"/>
          </p:cNvPicPr>
          <p:nvPr/>
        </p:nvPicPr>
        <p:blipFill rotWithShape="1">
          <a:blip r:embed="rId2"/>
          <a:srcRect l="8345" r="7284"/>
          <a:stretch/>
        </p:blipFill>
        <p:spPr>
          <a:xfrm>
            <a:off x="7046976" y="10"/>
            <a:ext cx="17337024" cy="13715990"/>
          </a:xfrm>
          <a:prstGeom prst="rect">
            <a:avLst/>
          </a:prstGeom>
        </p:spPr>
      </p:pic>
      <p:sp>
        <p:nvSpPr>
          <p:cNvPr id="91" name="Rectangle 9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18678412" cy="13716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Why did the Word become Flesh?"/>
          <p:cNvSpPr txBox="1">
            <a:spLocks noGrp="1"/>
          </p:cNvSpPr>
          <p:nvPr>
            <p:ph type="title"/>
          </p:nvPr>
        </p:nvSpPr>
        <p:spPr>
          <a:xfrm>
            <a:off x="955962" y="2244726"/>
            <a:ext cx="8046720" cy="5462360"/>
          </a:xfrm>
          <a:prstGeom prst="rect">
            <a:avLst/>
          </a:prstGeom>
        </p:spPr>
        <p:txBody>
          <a:bodyPr vert="horz" lIns="91440" tIns="45720" rIns="91440" bIns="45720" rtlCol="0" anchor="b">
            <a:normAutofit/>
          </a:bodyPr>
          <a:lstStyle/>
          <a:p>
            <a:pPr algn="l" defTabSz="914400">
              <a:lnSpc>
                <a:spcPct val="90000"/>
              </a:lnSpc>
              <a:spcBef>
                <a:spcPct val="0"/>
              </a:spcBef>
            </a:pPr>
            <a:br>
              <a:rPr lang="en-US" sz="9600" kern="1200" dirty="0">
                <a:solidFill>
                  <a:schemeClr val="tx1"/>
                </a:solidFill>
                <a:latin typeface="+mj-lt"/>
                <a:ea typeface="+mj-ea"/>
                <a:cs typeface="+mj-cs"/>
              </a:rPr>
            </a:br>
            <a:r>
              <a:rPr lang="zh-CN" altLang="en-US" sz="9600" kern="1200" dirty="0">
                <a:solidFill>
                  <a:schemeClr val="tx1"/>
                </a:solidFill>
              </a:rPr>
              <a:t>为什么圣言成了血肉？</a:t>
            </a:r>
            <a:endParaRPr lang="en-US" sz="9600" kern="1200" dirty="0">
              <a:solidFill>
                <a:schemeClr val="tx1"/>
              </a:solidFill>
              <a:latin typeface="+mj-lt"/>
              <a:ea typeface="+mj-ea"/>
              <a:cs typeface="+mj-cs"/>
            </a:endParaRPr>
          </a:p>
        </p:txBody>
      </p:sp>
      <p:sp>
        <p:nvSpPr>
          <p:cNvPr id="93" name="Rectangle 9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842" y="693582"/>
            <a:ext cx="292608"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5" name="Rectangle 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58" y="9093840"/>
            <a:ext cx="7955280"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8"/>
            <a:ext cx="24384000" cy="137226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Straight Connector 92">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687250"/>
            <a:ext cx="2437764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2" y="1936564"/>
            <a:ext cx="24377648" cy="989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1. In order to save us by reconciling us with God"/>
          <p:cNvSpPr txBox="1">
            <a:spLocks noGrp="1"/>
          </p:cNvSpPr>
          <p:nvPr>
            <p:ph type="ctrTitle"/>
          </p:nvPr>
        </p:nvSpPr>
        <p:spPr>
          <a:xfrm>
            <a:off x="1590676" y="3377682"/>
            <a:ext cx="21202650" cy="6438122"/>
          </a:xfrm>
          <a:prstGeom prst="rect">
            <a:avLst/>
          </a:prstGeom>
        </p:spPr>
        <p:txBody>
          <a:bodyPr>
            <a:normAutofit fontScale="90000"/>
          </a:bodyPr>
          <a:lstStyle/>
          <a:p>
            <a:br>
              <a:rPr lang="en-US" altLang="zh-CN" sz="13200" dirty="0"/>
            </a:br>
            <a:br>
              <a:rPr lang="en-US" altLang="zh-CN" sz="13200" dirty="0"/>
            </a:br>
            <a:r>
              <a:rPr lang="zh-CN" altLang="en-US" sz="13200" dirty="0"/>
              <a:t>来拯救我们</a:t>
            </a:r>
            <a:r>
              <a:rPr lang="en-HK" sz="13200" dirty="0"/>
              <a:t>,</a:t>
            </a:r>
            <a:r>
              <a:rPr lang="zh-CN" altLang="en-US" sz="13200" dirty="0"/>
              <a:t>使我们与天主和好</a:t>
            </a:r>
            <a:br>
              <a:rPr lang="zh-CN" altLang="en-US" sz="13200" dirty="0"/>
            </a:br>
            <a:br>
              <a:rPr lang="en-HK" sz="13200" dirty="0"/>
            </a:br>
            <a:endParaRPr lang="en-HK" sz="13200" dirty="0"/>
          </a:p>
        </p:txBody>
      </p:sp>
      <p:sp>
        <p:nvSpPr>
          <p:cNvPr id="150" name="1. in order to save us by reconciling us with God (1 John 4:10.14; 1 John 3:5);…"/>
          <p:cNvSpPr txBox="1">
            <a:spLocks noGrp="1"/>
          </p:cNvSpPr>
          <p:nvPr>
            <p:ph type="subTitle" sz="quarter" idx="1"/>
          </p:nvPr>
        </p:nvSpPr>
        <p:spPr>
          <a:xfrm>
            <a:off x="1590676" y="8184640"/>
            <a:ext cx="21202650" cy="2289768"/>
          </a:xfrm>
          <a:prstGeom prst="rect">
            <a:avLst/>
          </a:prstGeom>
        </p:spPr>
        <p:txBody>
          <a:bodyPr>
            <a:normAutofit/>
          </a:bodyPr>
          <a:lstStyle/>
          <a:p>
            <a:pPr>
              <a:spcAft>
                <a:spcPts val="600"/>
              </a:spcAft>
            </a:pPr>
            <a:r>
              <a:rPr lang="en-US" dirty="0"/>
              <a:t>(</a:t>
            </a:r>
            <a:r>
              <a:rPr lang="zh-CN" altLang="en-US" dirty="0"/>
              <a:t>若一</a:t>
            </a:r>
            <a:r>
              <a:rPr lang="en-US" altLang="zh-CN" dirty="0"/>
              <a:t>4</a:t>
            </a:r>
            <a:r>
              <a:rPr lang="zh-CN" altLang="en-US" dirty="0"/>
              <a:t>：</a:t>
            </a:r>
            <a:r>
              <a:rPr lang="en-US" altLang="zh-CN" dirty="0"/>
              <a:t>:1,14</a:t>
            </a:r>
            <a:r>
              <a:rPr lang="zh-CN" altLang="en-US" dirty="0"/>
              <a:t>；若一</a:t>
            </a:r>
            <a:r>
              <a:rPr lang="en-US" altLang="zh-CN" dirty="0"/>
              <a:t>3:5</a:t>
            </a:r>
            <a:r>
              <a:rPr lang="zh-CN" altLang="en-US" dirty="0"/>
              <a:t>）</a:t>
            </a:r>
            <a:endParaRPr lang="en-HK" dirty="0"/>
          </a:p>
        </p:txBody>
      </p:sp>
      <p:cxnSp>
        <p:nvCxnSpPr>
          <p:cNvPr id="97" name="Straight Connector 96">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48800" y="7789188"/>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2057726"/>
            <a:ext cx="2437764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50">
                                            <p:bg/>
                                          </p:spTgt>
                                        </p:tgtEl>
                                        <p:attrNameLst>
                                          <p:attrName>style.visibility</p:attrName>
                                        </p:attrNameLst>
                                      </p:cBhvr>
                                      <p:to>
                                        <p:strVal val="visible"/>
                                      </p:to>
                                    </p:set>
                                    <p:animEffect transition="in" filter="fade">
                                      <p:cBhvr>
                                        <p:cTn id="7" dur="700"/>
                                        <p:tgtEl>
                                          <p:spTgt spid="150">
                                            <p:bg/>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149"/>
                                        </p:tgtEl>
                                        <p:attrNameLst>
                                          <p:attrName>style.visibility</p:attrName>
                                        </p:attrNameLst>
                                      </p:cBhvr>
                                      <p:to>
                                        <p:strVal val="visible"/>
                                      </p:to>
                                    </p:set>
                                    <p:animEffect transition="in" filter="fade">
                                      <p:cBhvr>
                                        <p:cTn id="10" dur="7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150">
                                            <p:txEl>
                                              <p:pRg st="0" end="0"/>
                                            </p:txEl>
                                          </p:spTgt>
                                        </p:tgtEl>
                                        <p:attrNameLst>
                                          <p:attrName>style.visibility</p:attrName>
                                        </p:attrNameLst>
                                      </p:cBhvr>
                                      <p:to>
                                        <p:strVal val="visible"/>
                                      </p:to>
                                    </p:set>
                                    <p:animEffect transition="in" filter="fade">
                                      <p:cBhvr>
                                        <p:cTn id="15" dur="7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2" name="1. in order to save us by reconciling us with God (1 John 4:10.14; 1 John 3:5);…"/>
          <p:cNvSpPr txBox="1">
            <a:spLocks noGrp="1"/>
          </p:cNvSpPr>
          <p:nvPr>
            <p:ph type="body" idx="1"/>
          </p:nvPr>
        </p:nvSpPr>
        <p:spPr>
          <a:xfrm>
            <a:off x="2743198" y="4636394"/>
            <a:ext cx="19448062" cy="7366716"/>
          </a:xfrm>
          <a:prstGeom prst="rect">
            <a:avLst/>
          </a:prstGeom>
        </p:spPr>
        <p:txBody>
          <a:bodyPr vert="horz" lIns="91440" tIns="45720" rIns="91440" bIns="45720" rtlCol="0" anchor="ctr">
            <a:normAutofit/>
          </a:bodyPr>
          <a:lstStyle/>
          <a:p>
            <a:pPr indent="-228600" defTabSz="914400" rtl="0">
              <a:lnSpc>
                <a:spcPct val="90000"/>
              </a:lnSpc>
              <a:buFont typeface="Arial" panose="020B0604020202020204" pitchFamily="34" charset="0"/>
              <a:buChar char="•"/>
            </a:pPr>
            <a:r>
              <a:rPr lang="zh-CN" altLang="en-US" sz="4000" kern="1200" dirty="0">
                <a:solidFill>
                  <a:schemeClr val="tx1"/>
                </a:solidFill>
              </a:rPr>
              <a:t>在基督降临之前，我们的状态是什么？</a:t>
            </a:r>
            <a:endParaRPr lang="en-US" sz="4000" kern="1200" dirty="0">
              <a:solidFill>
                <a:schemeClr val="tx1"/>
              </a:solidFill>
            </a:endParaRPr>
          </a:p>
          <a:p>
            <a:pPr lvl="1" indent="-228600" defTabSz="914400" rtl="0">
              <a:lnSpc>
                <a:spcPct val="90000"/>
              </a:lnSpc>
              <a:buFont typeface="Arial" panose="020B0604020202020204" pitchFamily="34" charset="0"/>
              <a:buChar char="•"/>
            </a:pPr>
            <a:r>
              <a:rPr lang="zh-CN" altLang="en-US" sz="4000" kern="1200" dirty="0">
                <a:solidFill>
                  <a:schemeClr val="tx1"/>
                </a:solidFill>
              </a:rPr>
              <a:t>我们是如此的悲惨与不幸</a:t>
            </a:r>
            <a:endParaRPr lang="en-US" sz="4000" kern="1200" dirty="0">
              <a:solidFill>
                <a:schemeClr val="tx1"/>
              </a:solidFill>
            </a:endParaRPr>
          </a:p>
          <a:p>
            <a:pPr indent="-228600" defTabSz="914400" rtl="0">
              <a:lnSpc>
                <a:spcPct val="90000"/>
              </a:lnSpc>
              <a:buFont typeface="Arial" panose="020B0604020202020204" pitchFamily="34" charset="0"/>
              <a:buChar char="•"/>
            </a:pPr>
            <a:r>
              <a:rPr lang="zh-CN" altLang="en-US" sz="4000" kern="1200" dirty="0">
                <a:solidFill>
                  <a:schemeClr val="tx1"/>
                </a:solidFill>
              </a:rPr>
              <a:t>我们渴望什么呢？</a:t>
            </a:r>
            <a:endParaRPr lang="en-US" sz="4000" kern="1200" dirty="0">
              <a:solidFill>
                <a:schemeClr val="tx1"/>
              </a:solidFill>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2655</TotalTime>
  <Words>5126</Words>
  <Application>Microsoft Macintosh PowerPoint</Application>
  <PresentationFormat>Custom</PresentationFormat>
  <Paragraphs>338</Paragraphs>
  <Slides>57</Slides>
  <Notes>38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Helvetica Neue</vt:lpstr>
      <vt:lpstr>Helvetica Neue Light</vt:lpstr>
      <vt:lpstr>Helvetica Neue Medium</vt:lpstr>
      <vt:lpstr>White</vt:lpstr>
      <vt:lpstr>纳匝肋人耶稣</vt:lpstr>
      <vt:lpstr>你从哪里来？（若19：9）</vt:lpstr>
      <vt:lpstr>耶稣的族谱</vt:lpstr>
      <vt:lpstr> 玛利亚是新的开始，在她内受生的不是出于人，而是出于圣神，是一个新创造（玛1:20）</vt:lpstr>
      <vt:lpstr>耶稣的族谱</vt:lpstr>
      <vt:lpstr>若望福音序言</vt:lpstr>
      <vt:lpstr> 为什么圣言成了血肉？</vt:lpstr>
      <vt:lpstr>  来拯救我们,使我们与天主和好  </vt:lpstr>
      <vt:lpstr>PowerPoint Presentation</vt:lpstr>
      <vt:lpstr>我们在基督降临之前和之后的状况</vt:lpstr>
      <vt:lpstr>PowerPoint Presentation</vt:lpstr>
      <vt:lpstr> 2.借此知道天主对我们的爱（若一4：9；若3：16）</vt:lpstr>
      <vt:lpstr>3。成为我们圣洁的模范（玛11：29；若14；6;谷9：7 – 申6：4-5；若15：12 – 谷8：34）</vt:lpstr>
      <vt:lpstr>4. 以致我们能成为有分于天主性体的人（伯后1：4）  教父们对这点的评论是： </vt:lpstr>
      <vt:lpstr>PowerPoint Presentation</vt:lpstr>
      <vt:lpstr>                       婴孩故事</vt:lpstr>
      <vt:lpstr> 洗者若翰 – 司祭</vt:lpstr>
      <vt:lpstr>洗者若翰 – 厄里亚</vt:lpstr>
      <vt:lpstr>匝加利亚 – 玛丽亚</vt:lpstr>
      <vt:lpstr>匝加利亚 – 圣母玛丽亚</vt:lpstr>
      <vt:lpstr>天使报喜 </vt:lpstr>
      <vt:lpstr>这故事中圣三的奥秘</vt:lpstr>
      <vt:lpstr>对孩子的描述</vt:lpstr>
      <vt:lpstr>整个宇宙都在等待圣母玛丽亚的答复</vt:lpstr>
      <vt:lpstr>圣母玛丽亚作为我们的典范</vt:lpstr>
      <vt:lpstr>单独留下</vt:lpstr>
      <vt:lpstr>婚前危机</vt:lpstr>
      <vt:lpstr>若瑟</vt:lpstr>
      <vt:lpstr> 需要考虑两件事 - I</vt:lpstr>
      <vt:lpstr> 需要考虑的两件事 - II </vt:lpstr>
      <vt:lpstr>最后结语</vt:lpstr>
      <vt:lpstr>诞生在白冷</vt:lpstr>
      <vt:lpstr>PowerPoint Presentation</vt:lpstr>
      <vt:lpstr>首生者（路2：7）</vt:lpstr>
      <vt:lpstr>满全了法律（路2：39）</vt:lpstr>
      <vt:lpstr>PowerPoint Presentation</vt:lpstr>
      <vt:lpstr>天使颂歌 </vt:lpstr>
      <vt:lpstr>平安</vt:lpstr>
      <vt:lpstr>西默盎之歌</vt:lpstr>
      <vt:lpstr>PowerPoint Presentation</vt:lpstr>
      <vt:lpstr>牧童前来</vt:lpstr>
      <vt:lpstr>术士（贤士）从日出之地（东方）而来</vt:lpstr>
      <vt:lpstr>贤士（术士）</vt:lpstr>
      <vt:lpstr>那颗星</vt:lpstr>
      <vt:lpstr>PowerPoint Presentation</vt:lpstr>
      <vt:lpstr>PowerPoint Presentation</vt:lpstr>
      <vt:lpstr>术士（贤士）和圣经</vt:lpstr>
      <vt:lpstr>犹太的王</vt:lpstr>
      <vt:lpstr>耶路撒冷的反应</vt:lpstr>
      <vt:lpstr>白冷</vt:lpstr>
      <vt:lpstr>逃亡埃及</vt:lpstr>
      <vt:lpstr>辣黑耳的哭泣</vt:lpstr>
      <vt:lpstr>从埃及回来</vt:lpstr>
      <vt:lpstr>12岁在圣殿</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Nazareth</dc:title>
  <dc:creator>何鸿</dc:creator>
  <cp:lastModifiedBy>Peter K</cp:lastModifiedBy>
  <cp:revision>108</cp:revision>
  <dcterms:modified xsi:type="dcterms:W3CDTF">2021-12-07T05:36:29Z</dcterms:modified>
</cp:coreProperties>
</file>